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324" r:id="rId2"/>
    <p:sldId id="326" r:id="rId3"/>
    <p:sldId id="325" r:id="rId4"/>
    <p:sldId id="327" r:id="rId5"/>
    <p:sldId id="328" r:id="rId6"/>
    <p:sldId id="329" r:id="rId7"/>
    <p:sldId id="331" r:id="rId8"/>
    <p:sldId id="340" r:id="rId9"/>
    <p:sldId id="335" r:id="rId10"/>
    <p:sldId id="336" r:id="rId11"/>
    <p:sldId id="337" r:id="rId12"/>
    <p:sldId id="338" r:id="rId13"/>
    <p:sldId id="339" r:id="rId14"/>
    <p:sldId id="332" r:id="rId15"/>
    <p:sldId id="333" r:id="rId16"/>
    <p:sldId id="341" r:id="rId17"/>
    <p:sldId id="334" r:id="rId18"/>
    <p:sldId id="342" r:id="rId19"/>
    <p:sldId id="343" r:id="rId20"/>
    <p:sldId id="346" r:id="rId21"/>
    <p:sldId id="347" r:id="rId22"/>
    <p:sldId id="348" r:id="rId23"/>
    <p:sldId id="349" r:id="rId24"/>
    <p:sldId id="345" r:id="rId25"/>
    <p:sldId id="350" r:id="rId26"/>
    <p:sldId id="351"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6" d="100"/>
          <a:sy n="116" d="100"/>
        </p:scale>
        <p:origin x="390"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0600DD-453C-4955-928F-703FE0868A43}" type="datetimeFigureOut">
              <a:rPr lang="en-US" smtClean="0"/>
              <a:pPr/>
              <a:t>11/6/2023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37EEAA-CD64-4985-8723-64C37BD27906}" type="slidenum">
              <a:rPr lang="en-US" smtClean="0"/>
              <a:pPr/>
              <a:t>‹#›</a:t>
            </a:fld>
            <a:endParaRPr lang="en-US"/>
          </a:p>
        </p:txBody>
      </p:sp>
    </p:spTree>
    <p:extLst>
      <p:ext uri="{BB962C8B-B14F-4D97-AF65-F5344CB8AC3E}">
        <p14:creationId xmlns:p14="http://schemas.microsoft.com/office/powerpoint/2010/main" val="3477505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CC5EF6-6786-4ED3-B643-2BCA247B6B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2CB3A0E-D963-4BA4-863C-413B32E51A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536AE8E8-275F-4879-A380-FC69F4F9B24F}"/>
              </a:ext>
            </a:extLst>
          </p:cNvPr>
          <p:cNvSpPr>
            <a:spLocks noGrp="1"/>
          </p:cNvSpPr>
          <p:nvPr>
            <p:ph type="sldNum" sz="quarter" idx="12"/>
          </p:nvPr>
        </p:nvSpPr>
        <p:spPr/>
        <p:txBody>
          <a:bodyPr/>
          <a:lstStyle/>
          <a:p>
            <a:fld id="{1E68DD1B-5CD8-424B-8173-19E182143E0A}" type="slidenum">
              <a:rPr lang="en-US" smtClean="0"/>
              <a:pPr/>
              <a:t>‹#›</a:t>
            </a:fld>
            <a:endParaRPr lang="en-US"/>
          </a:p>
        </p:txBody>
      </p:sp>
      <p:pic>
        <p:nvPicPr>
          <p:cNvPr id="7" name="Picture 6">
            <a:extLst>
              <a:ext uri="{FF2B5EF4-FFF2-40B4-BE49-F238E27FC236}">
                <a16:creationId xmlns="" xmlns:a16="http://schemas.microsoft.com/office/drawing/2014/main" id="{85F31A79-8F5C-4459-9F47-4F4A56020D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8" name="TextBox 7">
            <a:extLst>
              <a:ext uri="{FF2B5EF4-FFF2-40B4-BE49-F238E27FC236}">
                <a16:creationId xmlns="" xmlns:a16="http://schemas.microsoft.com/office/drawing/2014/main" id="{4E74C6A6-466D-458F-9462-128882D6EF6C}"/>
              </a:ext>
            </a:extLst>
          </p:cNvPr>
          <p:cNvSpPr txBox="1"/>
          <p:nvPr userDrawn="1"/>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cxnSp>
        <p:nvCxnSpPr>
          <p:cNvPr id="11" name="Straight Connector 10">
            <a:extLst>
              <a:ext uri="{FF2B5EF4-FFF2-40B4-BE49-F238E27FC236}">
                <a16:creationId xmlns="" xmlns:a16="http://schemas.microsoft.com/office/drawing/2014/main" id="{8690FDB3-7706-4B32-BD35-532B4AC7ECDA}"/>
              </a:ext>
            </a:extLst>
          </p:cNvPr>
          <p:cNvCxnSpPr/>
          <p:nvPr userDrawn="1"/>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 xmlns:a16="http://schemas.microsoft.com/office/drawing/2014/main" id="{CC8C6537-CD92-4621-BEAC-209C2F46767E}"/>
              </a:ext>
            </a:extLst>
          </p:cNvPr>
          <p:cNvSpPr>
            <a:spLocks noGrp="1"/>
          </p:cNvSpPr>
          <p:nvPr>
            <p:ph type="dt" sz="half" idx="10"/>
          </p:nvPr>
        </p:nvSpPr>
        <p:spPr>
          <a:xfrm>
            <a:off x="8086725" y="203200"/>
            <a:ext cx="1733550" cy="244475"/>
          </a:xfrm>
        </p:spPr>
        <p:txBody>
          <a:bodyPr/>
          <a:lstStyle/>
          <a:p>
            <a:fld id="{3AF84BD5-D950-4E04-9F07-5DBFF223BD24}" type="datetime3">
              <a:rPr lang="en-US" smtClean="0"/>
              <a:pPr/>
              <a:t>6 November 2023</a:t>
            </a:fld>
            <a:endParaRPr lang="en-US"/>
          </a:p>
        </p:txBody>
      </p:sp>
    </p:spTree>
    <p:extLst>
      <p:ext uri="{BB962C8B-B14F-4D97-AF65-F5344CB8AC3E}">
        <p14:creationId xmlns:p14="http://schemas.microsoft.com/office/powerpoint/2010/main" val="189805241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CC5EF6-6786-4ED3-B643-2BCA247B6B43}"/>
              </a:ext>
            </a:extLst>
          </p:cNvPr>
          <p:cNvSpPr>
            <a:spLocks noGrp="1"/>
          </p:cNvSpPr>
          <p:nvPr>
            <p:ph type="title"/>
          </p:nvPr>
        </p:nvSpPr>
        <p:spPr>
          <a:xfrm>
            <a:off x="1362075" y="542925"/>
            <a:ext cx="4181476" cy="1114425"/>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2CB3A0E-D963-4BA4-863C-413B32E51AE7}"/>
              </a:ext>
            </a:extLst>
          </p:cNvPr>
          <p:cNvSpPr>
            <a:spLocks noGrp="1"/>
          </p:cNvSpPr>
          <p:nvPr>
            <p:ph idx="1"/>
          </p:nvPr>
        </p:nvSpPr>
        <p:spPr>
          <a:xfrm>
            <a:off x="1362075" y="1866900"/>
            <a:ext cx="4181476" cy="4448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C8C6537-CD92-4621-BEAC-209C2F46767E}"/>
              </a:ext>
            </a:extLst>
          </p:cNvPr>
          <p:cNvSpPr>
            <a:spLocks noGrp="1"/>
          </p:cNvSpPr>
          <p:nvPr>
            <p:ph type="dt" sz="half" idx="10"/>
          </p:nvPr>
        </p:nvSpPr>
        <p:spPr/>
        <p:txBody>
          <a:bodyPr/>
          <a:lstStyle/>
          <a:p>
            <a:fld id="{3AF84BD5-D950-4E04-9F07-5DBFF223BD24}" type="datetime3">
              <a:rPr lang="en-US" smtClean="0"/>
              <a:pPr/>
              <a:t>6 November 2023</a:t>
            </a:fld>
            <a:endParaRPr lang="en-US"/>
          </a:p>
        </p:txBody>
      </p:sp>
      <p:sp>
        <p:nvSpPr>
          <p:cNvPr id="6" name="Slide Number Placeholder 5">
            <a:extLst>
              <a:ext uri="{FF2B5EF4-FFF2-40B4-BE49-F238E27FC236}">
                <a16:creationId xmlns="" xmlns:a16="http://schemas.microsoft.com/office/drawing/2014/main" id="{536AE8E8-275F-4879-A380-FC69F4F9B24F}"/>
              </a:ext>
            </a:extLst>
          </p:cNvPr>
          <p:cNvSpPr>
            <a:spLocks noGrp="1"/>
          </p:cNvSpPr>
          <p:nvPr>
            <p:ph type="sldNum" sz="quarter" idx="12"/>
          </p:nvPr>
        </p:nvSpPr>
        <p:spPr/>
        <p:txBody>
          <a:bodyPr/>
          <a:lstStyle/>
          <a:p>
            <a:fld id="{1E68DD1B-5CD8-424B-8173-19E182143E0A}" type="slidenum">
              <a:rPr lang="en-US" smtClean="0"/>
              <a:pPr/>
              <a:t>‹#›</a:t>
            </a:fld>
            <a:endParaRPr lang="en-US"/>
          </a:p>
        </p:txBody>
      </p:sp>
      <p:sp>
        <p:nvSpPr>
          <p:cNvPr id="9" name="Picture Placeholder 8">
            <a:extLst>
              <a:ext uri="{FF2B5EF4-FFF2-40B4-BE49-F238E27FC236}">
                <a16:creationId xmlns="" xmlns:a16="http://schemas.microsoft.com/office/drawing/2014/main" id="{A46E416A-BFDB-410E-9AC9-671259E5DAFB}"/>
              </a:ext>
            </a:extLst>
          </p:cNvPr>
          <p:cNvSpPr>
            <a:spLocks noGrp="1"/>
          </p:cNvSpPr>
          <p:nvPr>
            <p:ph type="pic" sz="quarter" idx="13"/>
          </p:nvPr>
        </p:nvSpPr>
        <p:spPr>
          <a:xfrm>
            <a:off x="6162675" y="771525"/>
            <a:ext cx="5638800" cy="5534025"/>
          </a:xfrm>
          <a:solidFill>
            <a:schemeClr val="bg1">
              <a:lumMod val="85000"/>
            </a:schemeClr>
          </a:solidFill>
        </p:spPr>
        <p:txBody>
          <a:bodyPr/>
          <a:lstStyle>
            <a:lvl1pPr marL="0" indent="0">
              <a:buNone/>
              <a:defRPr/>
            </a:lvl1pPr>
          </a:lstStyle>
          <a:p>
            <a:r>
              <a:rPr lang="en-US"/>
              <a:t>Click icon to add picture</a:t>
            </a:r>
          </a:p>
        </p:txBody>
      </p:sp>
      <p:sp>
        <p:nvSpPr>
          <p:cNvPr id="11" name="TextBox 10">
            <a:extLst>
              <a:ext uri="{FF2B5EF4-FFF2-40B4-BE49-F238E27FC236}">
                <a16:creationId xmlns="" xmlns:a16="http://schemas.microsoft.com/office/drawing/2014/main" id="{27C296D0-EF25-4659-9A29-DE874EE0BD57}"/>
              </a:ext>
            </a:extLst>
          </p:cNvPr>
          <p:cNvSpPr txBox="1"/>
          <p:nvPr userDrawn="1"/>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12" name="Picture 11">
            <a:extLst>
              <a:ext uri="{FF2B5EF4-FFF2-40B4-BE49-F238E27FC236}">
                <a16:creationId xmlns="" xmlns:a16="http://schemas.microsoft.com/office/drawing/2014/main" id="{872D0369-8EEE-446D-A24C-9E71B18567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13" name="Straight Connector 12">
            <a:extLst>
              <a:ext uri="{FF2B5EF4-FFF2-40B4-BE49-F238E27FC236}">
                <a16:creationId xmlns="" xmlns:a16="http://schemas.microsoft.com/office/drawing/2014/main" id="{BDF66C09-963E-47DD-8166-11F0934BF635}"/>
              </a:ext>
            </a:extLst>
          </p:cNvPr>
          <p:cNvCxnSpPr/>
          <p:nvPr userDrawn="1"/>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615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ega">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ED11D-86B6-41D9-804F-B21E465E6E73}"/>
              </a:ext>
            </a:extLst>
          </p:cNvPr>
          <p:cNvSpPr>
            <a:spLocks noGrp="1"/>
          </p:cNvSpPr>
          <p:nvPr>
            <p:ph type="ctrTitle"/>
          </p:nvPr>
        </p:nvSpPr>
        <p:spPr>
          <a:xfrm>
            <a:off x="1524000" y="2676525"/>
            <a:ext cx="9144000" cy="1714500"/>
          </a:xfrm>
        </p:spPr>
        <p:txBody>
          <a:bodyPr anchor="b"/>
          <a:lstStyle>
            <a:lvl1pPr algn="ctr">
              <a:defRPr sz="6000" spc="0" baseline="0">
                <a:solidFill>
                  <a:schemeClr val="tx2"/>
                </a:solidFill>
              </a:defRPr>
            </a:lvl1pPr>
          </a:lstStyle>
          <a:p>
            <a:r>
              <a:rPr lang="en-US"/>
              <a:t>Click to edit Master title style</a:t>
            </a:r>
          </a:p>
        </p:txBody>
      </p:sp>
      <p:sp>
        <p:nvSpPr>
          <p:cNvPr id="3" name="Subtitle 2">
            <a:extLst>
              <a:ext uri="{FF2B5EF4-FFF2-40B4-BE49-F238E27FC236}">
                <a16:creationId xmlns="" xmlns:a16="http://schemas.microsoft.com/office/drawing/2014/main" id="{FB4DCADE-2A34-4B9D-9987-0330895D737E}"/>
              </a:ext>
            </a:extLst>
          </p:cNvPr>
          <p:cNvSpPr>
            <a:spLocks noGrp="1"/>
          </p:cNvSpPr>
          <p:nvPr>
            <p:ph type="subTitle" idx="1"/>
          </p:nvPr>
        </p:nvSpPr>
        <p:spPr>
          <a:xfrm>
            <a:off x="1524000" y="4429125"/>
            <a:ext cx="9144000" cy="1247775"/>
          </a:xfrm>
        </p:spPr>
        <p:txBody>
          <a:bodyPr>
            <a:normAutofit/>
          </a:bodyPr>
          <a:lstStyle>
            <a:lvl1pPr marL="0" indent="0" algn="ctr">
              <a:lnSpc>
                <a:spcPct val="80000"/>
              </a:lnSpc>
              <a:spcBef>
                <a:spcPts val="0"/>
              </a:spcBef>
              <a:buNone/>
              <a:defRPr sz="3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11">
            <a:extLst>
              <a:ext uri="{FF2B5EF4-FFF2-40B4-BE49-F238E27FC236}">
                <a16:creationId xmlns="" xmlns:a16="http://schemas.microsoft.com/office/drawing/2014/main" id="{45D87C84-1993-43C1-A570-C771C220FB5D}"/>
              </a:ext>
            </a:extLst>
          </p:cNvPr>
          <p:cNvSpPr>
            <a:spLocks noGrp="1"/>
          </p:cNvSpPr>
          <p:nvPr>
            <p:ph type="body" sz="quarter" idx="10"/>
          </p:nvPr>
        </p:nvSpPr>
        <p:spPr>
          <a:xfrm>
            <a:off x="3714750" y="6162674"/>
            <a:ext cx="4772025" cy="314325"/>
          </a:xfrm>
        </p:spPr>
        <p:txBody>
          <a:bodyPr>
            <a:normAutofit/>
          </a:bodyPr>
          <a:lstStyle>
            <a:lvl1pPr marL="0" indent="0" algn="ctr">
              <a:buNone/>
              <a:defRPr sz="1350" cap="all" baseline="0">
                <a:solidFill>
                  <a:schemeClr val="bg2"/>
                </a:solidFill>
              </a:defRPr>
            </a:lvl1pPr>
            <a:lvl2pPr algn="ctr">
              <a:defRPr/>
            </a:lvl2pPr>
            <a:lvl3pPr algn="ctr">
              <a:defRPr/>
            </a:lvl3pPr>
            <a:lvl4pPr algn="ctr">
              <a:defRPr/>
            </a:lvl4pPr>
            <a:lvl5pPr algn="ctr">
              <a:defRPr/>
            </a:lvl5pPr>
          </a:lstStyle>
          <a:p>
            <a:pPr lvl="0"/>
            <a:r>
              <a:rPr lang="en-US"/>
              <a:t>Edit Master text styles</a:t>
            </a:r>
          </a:p>
        </p:txBody>
      </p:sp>
      <p:cxnSp>
        <p:nvCxnSpPr>
          <p:cNvPr id="14" name="Straight Connector 13">
            <a:extLst>
              <a:ext uri="{FF2B5EF4-FFF2-40B4-BE49-F238E27FC236}">
                <a16:creationId xmlns="" xmlns:a16="http://schemas.microsoft.com/office/drawing/2014/main" id="{BB5B0621-5201-4B3C-B3F3-03D9DDA06A71}"/>
              </a:ext>
            </a:extLst>
          </p:cNvPr>
          <p:cNvCxnSpPr/>
          <p:nvPr userDrawn="1"/>
        </p:nvCxnSpPr>
        <p:spPr>
          <a:xfrm>
            <a:off x="5181600" y="2752725"/>
            <a:ext cx="180975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7211BEC-8A05-5048-8010-DA55CE4672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4824" y="654528"/>
            <a:ext cx="3540072" cy="774496"/>
          </a:xfrm>
          <a:prstGeom prst="rect">
            <a:avLst/>
          </a:prstGeom>
        </p:spPr>
      </p:pic>
    </p:spTree>
    <p:extLst>
      <p:ext uri="{BB962C8B-B14F-4D97-AF65-F5344CB8AC3E}">
        <p14:creationId xmlns:p14="http://schemas.microsoft.com/office/powerpoint/2010/main" val="87909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CC5EF6-6786-4ED3-B643-2BCA247B6B43}"/>
              </a:ext>
            </a:extLst>
          </p:cNvPr>
          <p:cNvSpPr>
            <a:spLocks noGrp="1"/>
          </p:cNvSpPr>
          <p:nvPr>
            <p:ph type="title"/>
          </p:nvPr>
        </p:nvSpPr>
        <p:spPr>
          <a:xfrm>
            <a:off x="828676" y="542925"/>
            <a:ext cx="10544174" cy="1114425"/>
          </a:xfrm>
        </p:spPr>
        <p:txBody>
          <a:bodyPr/>
          <a:lstStyle>
            <a:lvl1pPr algn="ctr">
              <a:defRPr/>
            </a:lvl1pPr>
          </a:lstStyle>
          <a:p>
            <a:r>
              <a:rPr lang="en-US"/>
              <a:t>Click to edit Master title style</a:t>
            </a:r>
          </a:p>
        </p:txBody>
      </p:sp>
      <p:sp>
        <p:nvSpPr>
          <p:cNvPr id="4" name="Date Placeholder 3">
            <a:extLst>
              <a:ext uri="{FF2B5EF4-FFF2-40B4-BE49-F238E27FC236}">
                <a16:creationId xmlns="" xmlns:a16="http://schemas.microsoft.com/office/drawing/2014/main" id="{CC8C6537-CD92-4621-BEAC-209C2F46767E}"/>
              </a:ext>
            </a:extLst>
          </p:cNvPr>
          <p:cNvSpPr>
            <a:spLocks noGrp="1"/>
          </p:cNvSpPr>
          <p:nvPr>
            <p:ph type="dt" sz="half" idx="10"/>
          </p:nvPr>
        </p:nvSpPr>
        <p:spPr/>
        <p:txBody>
          <a:bodyPr/>
          <a:lstStyle/>
          <a:p>
            <a:fld id="{3B27655E-39F1-4EEA-A0ED-B178F95BA348}" type="datetime3">
              <a:rPr lang="en-US" smtClean="0"/>
              <a:pPr/>
              <a:t>6 November 2023</a:t>
            </a:fld>
            <a:endParaRPr lang="en-US"/>
          </a:p>
        </p:txBody>
      </p:sp>
      <p:sp>
        <p:nvSpPr>
          <p:cNvPr id="6" name="Slide Number Placeholder 5">
            <a:extLst>
              <a:ext uri="{FF2B5EF4-FFF2-40B4-BE49-F238E27FC236}">
                <a16:creationId xmlns="" xmlns:a16="http://schemas.microsoft.com/office/drawing/2014/main" id="{536AE8E8-275F-4879-A380-FC69F4F9B24F}"/>
              </a:ext>
            </a:extLst>
          </p:cNvPr>
          <p:cNvSpPr>
            <a:spLocks noGrp="1"/>
          </p:cNvSpPr>
          <p:nvPr>
            <p:ph type="sldNum" sz="quarter" idx="12"/>
          </p:nvPr>
        </p:nvSpPr>
        <p:spPr/>
        <p:txBody>
          <a:bodyPr/>
          <a:lstStyle/>
          <a:p>
            <a:fld id="{1E68DD1B-5CD8-424B-8173-19E182143E0A}" type="slidenum">
              <a:rPr lang="en-US" smtClean="0"/>
              <a:pPr/>
              <a:t>‹#›</a:t>
            </a:fld>
            <a:endParaRPr lang="en-US"/>
          </a:p>
        </p:txBody>
      </p:sp>
      <p:pic>
        <p:nvPicPr>
          <p:cNvPr id="7" name="Picture 6">
            <a:extLst>
              <a:ext uri="{FF2B5EF4-FFF2-40B4-BE49-F238E27FC236}">
                <a16:creationId xmlns="" xmlns:a16="http://schemas.microsoft.com/office/drawing/2014/main" id="{85F31A79-8F5C-4459-9F47-4F4A56020D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8" name="TextBox 7">
            <a:extLst>
              <a:ext uri="{FF2B5EF4-FFF2-40B4-BE49-F238E27FC236}">
                <a16:creationId xmlns="" xmlns:a16="http://schemas.microsoft.com/office/drawing/2014/main" id="{4E74C6A6-466D-458F-9462-128882D6EF6C}"/>
              </a:ext>
            </a:extLst>
          </p:cNvPr>
          <p:cNvSpPr txBox="1"/>
          <p:nvPr userDrawn="1"/>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cxnSp>
        <p:nvCxnSpPr>
          <p:cNvPr id="11" name="Straight Connector 10">
            <a:extLst>
              <a:ext uri="{FF2B5EF4-FFF2-40B4-BE49-F238E27FC236}">
                <a16:creationId xmlns="" xmlns:a16="http://schemas.microsoft.com/office/drawing/2014/main" id="{8690FDB3-7706-4B32-BD35-532B4AC7ECDA}"/>
              </a:ext>
            </a:extLst>
          </p:cNvPr>
          <p:cNvCxnSpPr/>
          <p:nvPr userDrawn="1"/>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3930B2A2-81DA-4F3D-9D9E-46E4F7B93857}"/>
              </a:ext>
            </a:extLst>
          </p:cNvPr>
          <p:cNvSpPr>
            <a:spLocks noGrp="1"/>
          </p:cNvSpPr>
          <p:nvPr>
            <p:ph type="pic" sz="quarter" idx="13"/>
          </p:nvPr>
        </p:nvSpPr>
        <p:spPr>
          <a:xfrm>
            <a:off x="4238625" y="2752725"/>
            <a:ext cx="3714750" cy="3562350"/>
          </a:xfrm>
          <a:solidFill>
            <a:schemeClr val="bg1">
              <a:lumMod val="85000"/>
            </a:schemeClr>
          </a:solidFill>
        </p:spPr>
        <p:txBody>
          <a:bodyPr/>
          <a:lstStyle>
            <a:lvl1pPr marL="0" indent="0">
              <a:buNone/>
              <a:defRPr/>
            </a:lvl1pPr>
          </a:lstStyle>
          <a:p>
            <a:r>
              <a:rPr lang="en-US"/>
              <a:t>Click icon to add picture</a:t>
            </a:r>
          </a:p>
        </p:txBody>
      </p:sp>
      <p:sp>
        <p:nvSpPr>
          <p:cNvPr id="14" name="Picture Placeholder 12">
            <a:extLst>
              <a:ext uri="{FF2B5EF4-FFF2-40B4-BE49-F238E27FC236}">
                <a16:creationId xmlns="" xmlns:a16="http://schemas.microsoft.com/office/drawing/2014/main" id="{F16E22AE-DDB9-4C04-8CBA-FF04F1AFB382}"/>
              </a:ext>
            </a:extLst>
          </p:cNvPr>
          <p:cNvSpPr>
            <a:spLocks noGrp="1"/>
          </p:cNvSpPr>
          <p:nvPr>
            <p:ph type="pic" sz="quarter" idx="14"/>
          </p:nvPr>
        </p:nvSpPr>
        <p:spPr>
          <a:xfrm>
            <a:off x="400050" y="2752725"/>
            <a:ext cx="3714750" cy="3562350"/>
          </a:xfrm>
          <a:solidFill>
            <a:schemeClr val="bg1">
              <a:lumMod val="85000"/>
            </a:schemeClr>
          </a:solidFill>
        </p:spPr>
        <p:txBody>
          <a:bodyPr/>
          <a:lstStyle>
            <a:lvl1pPr marL="0" indent="0">
              <a:buNone/>
              <a:defRPr/>
            </a:lvl1pPr>
          </a:lstStyle>
          <a:p>
            <a:r>
              <a:rPr lang="en-US"/>
              <a:t>Click icon to add picture</a:t>
            </a:r>
          </a:p>
        </p:txBody>
      </p:sp>
      <p:sp>
        <p:nvSpPr>
          <p:cNvPr id="15" name="Picture Placeholder 12">
            <a:extLst>
              <a:ext uri="{FF2B5EF4-FFF2-40B4-BE49-F238E27FC236}">
                <a16:creationId xmlns="" xmlns:a16="http://schemas.microsoft.com/office/drawing/2014/main" id="{55F3CFBF-C13C-4A9F-BDDF-0E18286F15C6}"/>
              </a:ext>
            </a:extLst>
          </p:cNvPr>
          <p:cNvSpPr>
            <a:spLocks noGrp="1"/>
          </p:cNvSpPr>
          <p:nvPr>
            <p:ph type="pic" sz="quarter" idx="15"/>
          </p:nvPr>
        </p:nvSpPr>
        <p:spPr>
          <a:xfrm>
            <a:off x="8077200" y="2752725"/>
            <a:ext cx="3714750" cy="3562350"/>
          </a:xfrm>
          <a:solidFill>
            <a:schemeClr val="bg1">
              <a:lumMod val="8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63289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F25EDB-8165-4C09-A93D-01F9B0F72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049EA8E-5754-4FAF-B3D4-63EA441FBC46}"/>
              </a:ext>
            </a:extLst>
          </p:cNvPr>
          <p:cNvSpPr>
            <a:spLocks noGrp="1"/>
          </p:cNvSpPr>
          <p:nvPr>
            <p:ph type="dt" sz="half" idx="10"/>
          </p:nvPr>
        </p:nvSpPr>
        <p:spPr/>
        <p:txBody>
          <a:bodyPr/>
          <a:lstStyle/>
          <a:p>
            <a:fld id="{9268AD23-5566-49CE-93A5-F581009DC003}" type="datetime3">
              <a:rPr lang="en-US" smtClean="0"/>
              <a:pPr/>
              <a:t>6 November 2023</a:t>
            </a:fld>
            <a:endParaRPr lang="en-US"/>
          </a:p>
        </p:txBody>
      </p:sp>
      <p:sp>
        <p:nvSpPr>
          <p:cNvPr id="5" name="Slide Number Placeholder 4">
            <a:extLst>
              <a:ext uri="{FF2B5EF4-FFF2-40B4-BE49-F238E27FC236}">
                <a16:creationId xmlns="" xmlns:a16="http://schemas.microsoft.com/office/drawing/2014/main" id="{D593CFAF-562D-445B-846A-E8F71A026870}"/>
              </a:ext>
            </a:extLst>
          </p:cNvPr>
          <p:cNvSpPr>
            <a:spLocks noGrp="1"/>
          </p:cNvSpPr>
          <p:nvPr>
            <p:ph type="sldNum" sz="quarter" idx="12"/>
          </p:nvPr>
        </p:nvSpPr>
        <p:spPr/>
        <p:txBody>
          <a:bodyPr/>
          <a:lstStyle/>
          <a:p>
            <a:fld id="{1E68DD1B-5CD8-424B-8173-19E182143E0A}" type="slidenum">
              <a:rPr lang="en-US" smtClean="0"/>
              <a:pPr/>
              <a:t>‹#›</a:t>
            </a:fld>
            <a:endParaRPr lang="en-US"/>
          </a:p>
        </p:txBody>
      </p:sp>
      <p:sp>
        <p:nvSpPr>
          <p:cNvPr id="6" name="TextBox 5">
            <a:extLst>
              <a:ext uri="{FF2B5EF4-FFF2-40B4-BE49-F238E27FC236}">
                <a16:creationId xmlns="" xmlns:a16="http://schemas.microsoft.com/office/drawing/2014/main" id="{7C98C825-F06D-4987-81B8-02D493880414}"/>
              </a:ext>
            </a:extLst>
          </p:cNvPr>
          <p:cNvSpPr txBox="1"/>
          <p:nvPr userDrawn="1"/>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7" name="Picture 6">
            <a:extLst>
              <a:ext uri="{FF2B5EF4-FFF2-40B4-BE49-F238E27FC236}">
                <a16:creationId xmlns="" xmlns:a16="http://schemas.microsoft.com/office/drawing/2014/main" id="{53464E6B-FB97-4EC4-BBD3-24FE3C8D13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8" name="Straight Connector 7">
            <a:extLst>
              <a:ext uri="{FF2B5EF4-FFF2-40B4-BE49-F238E27FC236}">
                <a16:creationId xmlns="" xmlns:a16="http://schemas.microsoft.com/office/drawing/2014/main" id="{7A8822A8-864B-49B0-9C0B-A862217EF3B8}"/>
              </a:ext>
            </a:extLst>
          </p:cNvPr>
          <p:cNvCxnSpPr/>
          <p:nvPr userDrawn="1"/>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277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0047BA"/>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CEA79536-344B-4703-95C3-7F5AD0BFB3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22667" y="891158"/>
            <a:ext cx="2368684" cy="518220"/>
          </a:xfrm>
          <a:prstGeom prst="rect">
            <a:avLst/>
          </a:prstGeom>
        </p:spPr>
      </p:pic>
      <p:sp>
        <p:nvSpPr>
          <p:cNvPr id="4" name="TextBox 3">
            <a:extLst>
              <a:ext uri="{FF2B5EF4-FFF2-40B4-BE49-F238E27FC236}">
                <a16:creationId xmlns="" xmlns:a16="http://schemas.microsoft.com/office/drawing/2014/main" id="{AFAD5768-C7B0-4ABF-BE83-522BCD1F6FE5}"/>
              </a:ext>
            </a:extLst>
          </p:cNvPr>
          <p:cNvSpPr txBox="1"/>
          <p:nvPr userDrawn="1"/>
        </p:nvSpPr>
        <p:spPr>
          <a:xfrm>
            <a:off x="752475" y="2545809"/>
            <a:ext cx="10648950" cy="1769715"/>
          </a:xfrm>
          <a:prstGeom prst="rect">
            <a:avLst/>
          </a:prstGeom>
          <a:noFill/>
        </p:spPr>
        <p:txBody>
          <a:bodyPr wrap="square" lIns="0" tIns="0" rIns="0" bIns="0" rtlCol="0" anchor="ctr" anchorCtr="0">
            <a:spAutoFit/>
          </a:bodyPr>
          <a:lstStyle/>
          <a:p>
            <a:pPr algn="ctr"/>
            <a:r>
              <a:rPr lang="fi-FI" sz="11500" b="1" spc="-100" baseline="0" dirty="0" err="1">
                <a:solidFill>
                  <a:srgbClr val="FFFFFF"/>
                </a:solidFill>
                <a:latin typeface="+mj-lt"/>
              </a:rPr>
              <a:t>Thank</a:t>
            </a:r>
            <a:r>
              <a:rPr lang="fi-FI" sz="11500" b="1" spc="-100" baseline="0" dirty="0">
                <a:solidFill>
                  <a:srgbClr val="FFFFFF"/>
                </a:solidFill>
                <a:latin typeface="+mj-lt"/>
              </a:rPr>
              <a:t> </a:t>
            </a:r>
            <a:r>
              <a:rPr lang="fi-FI" sz="11500" b="1" spc="-100" baseline="0" dirty="0" err="1">
                <a:solidFill>
                  <a:srgbClr val="FFFFFF"/>
                </a:solidFill>
                <a:latin typeface="+mj-lt"/>
              </a:rPr>
              <a:t>You</a:t>
            </a:r>
            <a:endParaRPr lang="en-US" sz="11500" b="1" spc="-100" baseline="0" dirty="0">
              <a:solidFill>
                <a:srgbClr val="FFFFFF"/>
              </a:solidFill>
              <a:latin typeface="+mj-lt"/>
            </a:endParaRPr>
          </a:p>
        </p:txBody>
      </p:sp>
      <p:sp>
        <p:nvSpPr>
          <p:cNvPr id="13" name="TextBox 12">
            <a:extLst>
              <a:ext uri="{FF2B5EF4-FFF2-40B4-BE49-F238E27FC236}">
                <a16:creationId xmlns="" xmlns:a16="http://schemas.microsoft.com/office/drawing/2014/main" id="{A94333D0-73BA-48D2-AA6E-3F2C63C9CA8F}"/>
              </a:ext>
            </a:extLst>
          </p:cNvPr>
          <p:cNvSpPr txBox="1"/>
          <p:nvPr userDrawn="1"/>
        </p:nvSpPr>
        <p:spPr>
          <a:xfrm>
            <a:off x="5181601" y="6146800"/>
            <a:ext cx="1838324" cy="244475"/>
          </a:xfrm>
          <a:prstGeom prst="rect">
            <a:avLst/>
          </a:prstGeom>
          <a:noFill/>
        </p:spPr>
        <p:txBody>
          <a:bodyPr wrap="square" lIns="0" tIns="0" rIns="0" bIns="0" rtlCol="0" anchor="ctr" anchorCtr="0">
            <a:noAutofit/>
          </a:bodyPr>
          <a:lstStyle/>
          <a:p>
            <a:pPr algn="ctr"/>
            <a:r>
              <a:rPr lang="fi-FI" sz="1250" b="1">
                <a:solidFill>
                  <a:srgbClr val="FFFFFF"/>
                </a:solidFill>
              </a:rPr>
              <a:t>ku.ac.ae</a:t>
            </a:r>
            <a:endParaRPr lang="en-US" sz="1250" b="1">
              <a:solidFill>
                <a:srgbClr val="FFFFFF"/>
              </a:solidFill>
            </a:endParaRPr>
          </a:p>
        </p:txBody>
      </p:sp>
    </p:spTree>
    <p:extLst>
      <p:ext uri="{BB962C8B-B14F-4D97-AF65-F5344CB8AC3E}">
        <p14:creationId xmlns:p14="http://schemas.microsoft.com/office/powerpoint/2010/main" val="80746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9CBE00-AECD-4BCD-873C-4577597A4BE4}" type="datetime3">
              <a:rPr lang="en-US" smtClean="0"/>
              <a:pPr/>
              <a:t>6 November 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C7CDD76-9327-47F5-9DAC-D0489DF8BB89}" type="slidenum">
              <a:rPr lang="en-US" smtClean="0"/>
              <a:pPr/>
              <a:t>‹#›</a:t>
            </a:fld>
            <a:endParaRPr lang="en-US"/>
          </a:p>
        </p:txBody>
      </p:sp>
    </p:spTree>
    <p:extLst>
      <p:ext uri="{BB962C8B-B14F-4D97-AF65-F5344CB8AC3E}">
        <p14:creationId xmlns:p14="http://schemas.microsoft.com/office/powerpoint/2010/main" val="1050123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C7564FE-F745-443F-8321-B0EFD169FAC6}"/>
              </a:ext>
            </a:extLst>
          </p:cNvPr>
          <p:cNvSpPr>
            <a:spLocks noGrp="1"/>
          </p:cNvSpPr>
          <p:nvPr>
            <p:ph type="title"/>
          </p:nvPr>
        </p:nvSpPr>
        <p:spPr>
          <a:xfrm>
            <a:off x="1362074" y="542925"/>
            <a:ext cx="9991725" cy="1114425"/>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06911581-2B37-40B3-825A-043921DFB80C}"/>
              </a:ext>
            </a:extLst>
          </p:cNvPr>
          <p:cNvSpPr>
            <a:spLocks noGrp="1"/>
          </p:cNvSpPr>
          <p:nvPr>
            <p:ph type="body" idx="1"/>
          </p:nvPr>
        </p:nvSpPr>
        <p:spPr>
          <a:xfrm>
            <a:off x="1362074" y="1866900"/>
            <a:ext cx="9991725" cy="444817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8A172D0-FD25-45C4-A82E-F4094DCDE0CC}"/>
              </a:ext>
            </a:extLst>
          </p:cNvPr>
          <p:cNvSpPr>
            <a:spLocks noGrp="1"/>
          </p:cNvSpPr>
          <p:nvPr>
            <p:ph type="dt" sz="half" idx="2"/>
          </p:nvPr>
        </p:nvSpPr>
        <p:spPr>
          <a:xfrm>
            <a:off x="8086725" y="203200"/>
            <a:ext cx="1733550" cy="244475"/>
          </a:xfrm>
          <a:prstGeom prst="rect">
            <a:avLst/>
          </a:prstGeom>
        </p:spPr>
        <p:txBody>
          <a:bodyPr vert="horz" lIns="0" tIns="0" rIns="0" bIns="0" rtlCol="0" anchor="ctr"/>
          <a:lstStyle>
            <a:lvl1pPr algn="r">
              <a:defRPr sz="850">
                <a:solidFill>
                  <a:schemeClr val="bg2"/>
                </a:solidFill>
              </a:defRPr>
            </a:lvl1pPr>
          </a:lstStyle>
          <a:p>
            <a:fld id="{8DE454A3-2ED3-41DE-A50E-C53ABAAAF591}" type="datetime3">
              <a:rPr lang="en-US" smtClean="0"/>
              <a:pPr/>
              <a:t>6 November 2023</a:t>
            </a:fld>
            <a:endParaRPr lang="en-US" dirty="0"/>
          </a:p>
        </p:txBody>
      </p:sp>
      <p:sp>
        <p:nvSpPr>
          <p:cNvPr id="6" name="Slide Number Placeholder 5">
            <a:extLst>
              <a:ext uri="{FF2B5EF4-FFF2-40B4-BE49-F238E27FC236}">
                <a16:creationId xmlns="" xmlns:a16="http://schemas.microsoft.com/office/drawing/2014/main" id="{A7EA17DA-0D3F-410F-A9AA-3171ED151327}"/>
              </a:ext>
            </a:extLst>
          </p:cNvPr>
          <p:cNvSpPr>
            <a:spLocks noGrp="1"/>
          </p:cNvSpPr>
          <p:nvPr>
            <p:ph type="sldNum" sz="quarter" idx="4"/>
          </p:nvPr>
        </p:nvSpPr>
        <p:spPr>
          <a:xfrm>
            <a:off x="11471572" y="177562"/>
            <a:ext cx="523875" cy="244475"/>
          </a:xfrm>
          <a:prstGeom prst="rect">
            <a:avLst/>
          </a:prstGeom>
        </p:spPr>
        <p:txBody>
          <a:bodyPr vert="horz" lIns="0" tIns="0" rIns="0" bIns="0" rtlCol="0" anchor="ctr"/>
          <a:lstStyle>
            <a:lvl1pPr algn="ctr">
              <a:defRPr sz="850">
                <a:solidFill>
                  <a:schemeClr val="bg2"/>
                </a:solidFill>
              </a:defRPr>
            </a:lvl1pPr>
          </a:lstStyle>
          <a:p>
            <a:fld id="{1E68DD1B-5CD8-424B-8173-19E182143E0A}" type="slidenum">
              <a:rPr lang="en-US" smtClean="0"/>
              <a:pPr/>
              <a:t>‹#›</a:t>
            </a:fld>
            <a:endParaRPr lang="en-US"/>
          </a:p>
        </p:txBody>
      </p:sp>
      <p:sp>
        <p:nvSpPr>
          <p:cNvPr id="13" name="TextBox 12">
            <a:extLst>
              <a:ext uri="{FF2B5EF4-FFF2-40B4-BE49-F238E27FC236}">
                <a16:creationId xmlns="" xmlns:a16="http://schemas.microsoft.com/office/drawing/2014/main" id="{AC18493A-1FC9-483C-BC41-405831F9D965}"/>
              </a:ext>
            </a:extLst>
          </p:cNvPr>
          <p:cNvSpPr txBox="1"/>
          <p:nvPr userDrawn="1"/>
        </p:nvSpPr>
        <p:spPr>
          <a:xfrm>
            <a:off x="10410824" y="203200"/>
            <a:ext cx="962025" cy="244475"/>
          </a:xfrm>
          <a:prstGeom prst="rect">
            <a:avLst/>
          </a:prstGeom>
          <a:noFill/>
        </p:spPr>
        <p:txBody>
          <a:bodyPr wrap="square" lIns="0" tIns="0" rIns="0" bIns="0" rtlCol="0" anchor="ctr" anchorCtr="0">
            <a:noAutofit/>
          </a:bodyPr>
          <a:lstStyle/>
          <a:p>
            <a:pPr algn="r"/>
            <a:r>
              <a:rPr lang="fi-FI" sz="850" dirty="0">
                <a:solidFill>
                  <a:schemeClr val="bg2"/>
                </a:solidFill>
              </a:rPr>
              <a:t>ku.ac.ae</a:t>
            </a:r>
            <a:endParaRPr lang="en-US" sz="850" dirty="0">
              <a:solidFill>
                <a:schemeClr val="bg2"/>
              </a:solidFill>
            </a:endParaRPr>
          </a:p>
        </p:txBody>
      </p:sp>
    </p:spTree>
    <p:extLst>
      <p:ext uri="{BB962C8B-B14F-4D97-AF65-F5344CB8AC3E}">
        <p14:creationId xmlns:p14="http://schemas.microsoft.com/office/powerpoint/2010/main" val="1417721073"/>
      </p:ext>
    </p:extLst>
  </p:cSld>
  <p:clrMap bg1="lt1" tx1="dk1" bg2="lt2" tx2="dk2" accent1="accent1" accent2="accent2" accent3="accent3" accent4="accent4" accent5="accent5" accent6="accent6" hlink="hlink" folHlink="folHlink"/>
  <p:sldLayoutIdLst>
    <p:sldLayoutId id="2147483664" r:id="rId1"/>
    <p:sldLayoutId id="2147483669" r:id="rId2"/>
    <p:sldLayoutId id="2147483662" r:id="rId3"/>
    <p:sldLayoutId id="2147483670" r:id="rId4"/>
    <p:sldLayoutId id="2147483672" r:id="rId5"/>
    <p:sldLayoutId id="2147483677" r:id="rId6"/>
    <p:sldLayoutId id="2147483678" r:id="rId7"/>
  </p:sldLayoutIdLst>
  <p:hf hdr="0"/>
  <p:txStyles>
    <p:titleStyle>
      <a:lvl1pPr algn="l" defTabSz="914400" rtl="0" eaLnBrk="1" latinLnBrk="0" hangingPunct="1">
        <a:lnSpc>
          <a:spcPct val="100000"/>
        </a:lnSpc>
        <a:spcBef>
          <a:spcPct val="0"/>
        </a:spcBef>
        <a:buNone/>
        <a:defRPr sz="3600" b="1" kern="1200" spc="50" baseline="0">
          <a:solidFill>
            <a:schemeClr val="tx2"/>
          </a:solidFill>
          <a:latin typeface="+mj-lt"/>
          <a:ea typeface="+mj-ea"/>
          <a:cs typeface="+mj-cs"/>
        </a:defRPr>
      </a:lvl1pPr>
    </p:titleStyle>
    <p:bodyStyle>
      <a:lvl1pPr marL="180975" indent="-180975" algn="l" defTabSz="914400" rtl="0" eaLnBrk="1" latinLnBrk="0" hangingPunct="1">
        <a:lnSpc>
          <a:spcPct val="100000"/>
        </a:lnSpc>
        <a:spcBef>
          <a:spcPts val="400"/>
        </a:spcBef>
        <a:buFont typeface="Arial" panose="020B0604020202020204" pitchFamily="34" charset="0"/>
        <a:buChar char="•"/>
        <a:defRPr sz="1850" b="1" kern="1200">
          <a:solidFill>
            <a:schemeClr val="tx1"/>
          </a:solidFill>
          <a:latin typeface="+mn-lt"/>
          <a:ea typeface="+mn-ea"/>
          <a:cs typeface="+mn-cs"/>
        </a:defRPr>
      </a:lvl1pPr>
      <a:lvl2pPr marL="542925" indent="-180975" algn="l" defTabSz="914400" rtl="0" eaLnBrk="1" latinLnBrk="0" hangingPunct="1">
        <a:lnSpc>
          <a:spcPct val="100000"/>
        </a:lnSpc>
        <a:spcBef>
          <a:spcPts val="400"/>
        </a:spcBef>
        <a:buFont typeface="Arial" panose="020B0604020202020204" pitchFamily="34" charset="0"/>
        <a:buChar char="•"/>
        <a:defRPr sz="1850" kern="1200">
          <a:solidFill>
            <a:schemeClr val="tx1"/>
          </a:solidFill>
          <a:latin typeface="+mn-lt"/>
          <a:ea typeface="+mn-ea"/>
          <a:cs typeface="+mn-cs"/>
        </a:defRPr>
      </a:lvl2pPr>
      <a:lvl3pPr marL="714375" indent="-171450"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3pPr>
      <a:lvl4pPr marL="895350" indent="-180975"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4pPr>
      <a:lvl5pPr marL="1076325" indent="-180975"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a:t>
            </a:fld>
            <a:endParaRPr lang="en-US"/>
          </a:p>
        </p:txBody>
      </p:sp>
      <p:sp>
        <p:nvSpPr>
          <p:cNvPr id="8" name="Rectangle 7"/>
          <p:cNvSpPr/>
          <p:nvPr/>
        </p:nvSpPr>
        <p:spPr>
          <a:xfrm>
            <a:off x="4902200" y="1138529"/>
            <a:ext cx="6796018" cy="466113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463" y="1135814"/>
            <a:ext cx="4316404" cy="46553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u="sng" dirty="0" smtClean="0">
              <a:solidFill>
                <a:schemeClr val="tx1"/>
              </a:solidFill>
              <a:latin typeface="Calibri" pitchFamily="34" charset="0"/>
              <a:cs typeface="Calibri" pitchFamily="34" charset="0"/>
            </a:endParaRPr>
          </a:p>
          <a:p>
            <a:pPr algn="just"/>
            <a:endParaRPr lang="en-US" u="sng"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a:srcRect/>
          <a:stretch>
            <a:fillRect/>
          </a:stretch>
        </p:blipFill>
        <p:spPr bwMode="auto">
          <a:xfrm>
            <a:off x="4930775" y="1168398"/>
            <a:ext cx="6745774" cy="4614333"/>
          </a:xfrm>
          <a:prstGeom prst="rect">
            <a:avLst/>
          </a:prstGeom>
          <a:noFill/>
          <a:ln w="9525">
            <a:noFill/>
            <a:miter lim="800000"/>
            <a:headEnd/>
            <a:tailEnd/>
          </a:ln>
          <a:effectLst/>
        </p:spPr>
      </p:pic>
      <p:sp>
        <p:nvSpPr>
          <p:cNvPr id="27" name="Rectangle 26"/>
          <p:cNvSpPr/>
          <p:nvPr/>
        </p:nvSpPr>
        <p:spPr>
          <a:xfrm>
            <a:off x="541228" y="1140285"/>
            <a:ext cx="431017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Calibri" pitchFamily="34" charset="0"/>
                <a:cs typeface="Calibri" pitchFamily="34" charset="0"/>
              </a:rPr>
              <a:t>Intro into AI Lab</a:t>
            </a:r>
            <a:endParaRPr lang="en-US" sz="1600" dirty="0">
              <a:solidFill>
                <a:schemeClr val="bg1"/>
              </a:solidFill>
              <a:latin typeface="Calibri" pitchFamily="34" charset="0"/>
              <a:cs typeface="Calibri" pitchFamily="34" charset="0"/>
            </a:endParaRPr>
          </a:p>
        </p:txBody>
      </p:sp>
      <p:sp>
        <p:nvSpPr>
          <p:cNvPr id="28" name="Rectangle 27"/>
          <p:cNvSpPr/>
          <p:nvPr/>
        </p:nvSpPr>
        <p:spPr>
          <a:xfrm>
            <a:off x="657468" y="1835836"/>
            <a:ext cx="4092333" cy="833433"/>
          </a:xfrm>
          <a:prstGeom prst="rect">
            <a:avLst/>
          </a:prstGeom>
        </p:spPr>
        <p:txBody>
          <a:bodyPr wrap="square">
            <a:spAutoFit/>
          </a:bodyPr>
          <a:lstStyle/>
          <a:p>
            <a:pPr algn="just">
              <a:lnSpc>
                <a:spcPct val="200000"/>
              </a:lnSpc>
            </a:pPr>
            <a:r>
              <a:rPr lang="en-US" sz="2800" b="1" dirty="0" smtClean="0">
                <a:latin typeface="Calibri" pitchFamily="34" charset="0"/>
                <a:cs typeface="Calibri" pitchFamily="34" charset="0"/>
              </a:rPr>
              <a:t>Reinforcement Learning</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10</a:t>
            </a:fld>
            <a:endParaRPr lang="en-US"/>
          </a:p>
        </p:txBody>
      </p:sp>
      <p:sp>
        <p:nvSpPr>
          <p:cNvPr id="11" name="Rectangle 10"/>
          <p:cNvSpPr/>
          <p:nvPr/>
        </p:nvSpPr>
        <p:spPr>
          <a:xfrm>
            <a:off x="543465" y="764876"/>
            <a:ext cx="112590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More RL examples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463" y="1093480"/>
            <a:ext cx="11250603"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11266" name="Picture 2" descr="https://lh4.googleusercontent.com/yMqIpTKZyYzCAo5FyBLPvCyvoTqL4VS77lMlWOtVMXTSFAw1ifafuK7o60zq1_gjWS0WlvKcpDUIierJ22fOZNzPst7DdEsJRljpFYNoKlMrvCbVsactAjbzxWuc4B2_JaWlztepV10i"/>
          <p:cNvPicPr>
            <a:picLocks noChangeAspect="1" noChangeArrowheads="1"/>
          </p:cNvPicPr>
          <p:nvPr/>
        </p:nvPicPr>
        <p:blipFill>
          <a:blip r:embed="rId2"/>
          <a:srcRect/>
          <a:stretch>
            <a:fillRect/>
          </a:stretch>
        </p:blipFill>
        <p:spPr bwMode="auto">
          <a:xfrm>
            <a:off x="935567" y="1507066"/>
            <a:ext cx="8086179" cy="3740149"/>
          </a:xfrm>
          <a:prstGeom prst="rect">
            <a:avLst/>
          </a:prstGeom>
          <a:noFill/>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11</a:t>
            </a:fld>
            <a:endParaRPr lang="en-US"/>
          </a:p>
        </p:txBody>
      </p:sp>
      <p:sp>
        <p:nvSpPr>
          <p:cNvPr id="11" name="Rectangle 10"/>
          <p:cNvSpPr/>
          <p:nvPr/>
        </p:nvSpPr>
        <p:spPr>
          <a:xfrm>
            <a:off x="543465" y="764876"/>
            <a:ext cx="112590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More RL examples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463" y="1093480"/>
            <a:ext cx="11250603"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23554" name="Picture 2" descr="https://lh4.googleusercontent.com/GI-cHERmvTMSMV__bXeJcRx-8wHy0UmLDZbs_ZOLNQUKxOmZIrhsMOx2GdPK2AGMKgGROBIE45GIakPYFddlktKbEpMDYjxaKJB8ZSqqxFLB8EPEXgnL3G5v5Sm7-KRxDREhy1pxwLY5"/>
          <p:cNvPicPr>
            <a:picLocks noChangeAspect="1" noChangeArrowheads="1"/>
          </p:cNvPicPr>
          <p:nvPr/>
        </p:nvPicPr>
        <p:blipFill>
          <a:blip r:embed="rId2"/>
          <a:srcRect/>
          <a:stretch>
            <a:fillRect/>
          </a:stretch>
        </p:blipFill>
        <p:spPr bwMode="auto">
          <a:xfrm>
            <a:off x="1051097" y="1469494"/>
            <a:ext cx="10171470" cy="4575705"/>
          </a:xfrm>
          <a:prstGeom prst="rect">
            <a:avLst/>
          </a:prstGeom>
          <a:noFill/>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12</a:t>
            </a:fld>
            <a:endParaRPr lang="en-US"/>
          </a:p>
        </p:txBody>
      </p:sp>
      <p:sp>
        <p:nvSpPr>
          <p:cNvPr id="11" name="Rectangle 10"/>
          <p:cNvSpPr/>
          <p:nvPr/>
        </p:nvSpPr>
        <p:spPr>
          <a:xfrm>
            <a:off x="543465" y="764876"/>
            <a:ext cx="112590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More RL examples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463" y="1093480"/>
            <a:ext cx="11250603"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24578" name="Picture 2" descr="https://lh6.googleusercontent.com/L-64ga7CeAzpVF05lYbF4mfEdrNnpIYBD2I9ScJzwuMUXEuvodkiWKVa9bZpIOf7GV8AO0D1xUI2Nf36_d6_WlyI5CASbKeDfQdmHItztPGt3-2oxFOOvjpEvJtxqwg0EVKFA4ANjKiK"/>
          <p:cNvPicPr>
            <a:picLocks noChangeAspect="1" noChangeArrowheads="1"/>
          </p:cNvPicPr>
          <p:nvPr/>
        </p:nvPicPr>
        <p:blipFill>
          <a:blip r:embed="rId2"/>
          <a:srcRect/>
          <a:stretch>
            <a:fillRect/>
          </a:stretch>
        </p:blipFill>
        <p:spPr bwMode="auto">
          <a:xfrm>
            <a:off x="922867" y="1371601"/>
            <a:ext cx="10787592" cy="4714694"/>
          </a:xfrm>
          <a:prstGeom prst="rect">
            <a:avLst/>
          </a:prstGeom>
          <a:noFill/>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13</a:t>
            </a:fld>
            <a:endParaRPr lang="en-US"/>
          </a:p>
        </p:txBody>
      </p:sp>
      <p:sp>
        <p:nvSpPr>
          <p:cNvPr id="11" name="Rectangle 10"/>
          <p:cNvSpPr/>
          <p:nvPr/>
        </p:nvSpPr>
        <p:spPr>
          <a:xfrm>
            <a:off x="543465" y="764876"/>
            <a:ext cx="112590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More RL examples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463" y="1093480"/>
            <a:ext cx="11250603"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25602" name="Picture 2" descr="https://lh3.googleusercontent.com/GDMPvz0M-sD3nsghJfTq8JYOD1-A2i7Cg5idoMD5G12u8uU9kDNKuFlvkNewNBcu0EOpcAoGCaswQt6l5SqiMOTDbDj1B_0cd1pv0DWTUDebHcBBo7znCXXNtAKy08v53FDg-pSiN8c5"/>
          <p:cNvPicPr>
            <a:picLocks noChangeAspect="1" noChangeArrowheads="1"/>
          </p:cNvPicPr>
          <p:nvPr/>
        </p:nvPicPr>
        <p:blipFill>
          <a:blip r:embed="rId2"/>
          <a:srcRect/>
          <a:stretch>
            <a:fillRect/>
          </a:stretch>
        </p:blipFill>
        <p:spPr bwMode="auto">
          <a:xfrm>
            <a:off x="880533" y="1363905"/>
            <a:ext cx="9578974" cy="4638961"/>
          </a:xfrm>
          <a:prstGeom prst="rect">
            <a:avLst/>
          </a:prstGeom>
          <a:noFill/>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14</a:t>
            </a:fld>
            <a:endParaRPr lang="en-US"/>
          </a:p>
        </p:txBody>
      </p:sp>
      <p:sp>
        <p:nvSpPr>
          <p:cNvPr id="10" name="Rectangle 9"/>
          <p:cNvSpPr/>
          <p:nvPr/>
        </p:nvSpPr>
        <p:spPr>
          <a:xfrm>
            <a:off x="551931" y="907214"/>
            <a:ext cx="11428402" cy="52903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57726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Few more RL terminologies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5000" y="2535533"/>
            <a:ext cx="11159067" cy="1508105"/>
          </a:xfrm>
          <a:prstGeom prst="rect">
            <a:avLst/>
          </a:prstGeom>
          <a:solidFill>
            <a:schemeClr val="tx2">
              <a:lumMod val="20000"/>
              <a:lumOff val="80000"/>
              <a:alpha val="17000"/>
            </a:schemeClr>
          </a:solidFill>
          <a:ln>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sz="2000" b="1" dirty="0" smtClean="0">
                <a:latin typeface="Calibri" pitchFamily="34" charset="0"/>
                <a:cs typeface="Calibri" pitchFamily="34" charset="0"/>
              </a:rPr>
              <a:t>Reward :</a:t>
            </a:r>
          </a:p>
          <a:p>
            <a:r>
              <a:rPr lang="en-US" dirty="0" smtClean="0">
                <a:solidFill>
                  <a:schemeClr val="tx1"/>
                </a:solidFill>
                <a:latin typeface="Calibri" pitchFamily="34" charset="0"/>
                <a:cs typeface="Calibri" pitchFamily="34" charset="0"/>
              </a:rPr>
              <a:t>The reward defines the goal</a:t>
            </a:r>
          </a:p>
          <a:p>
            <a:r>
              <a:rPr lang="en-US" dirty="0" smtClean="0">
                <a:solidFill>
                  <a:schemeClr val="tx1"/>
                </a:solidFill>
                <a:latin typeface="Calibri" pitchFamily="34" charset="0"/>
                <a:cs typeface="Calibri" pitchFamily="34" charset="0"/>
              </a:rPr>
              <a:t>On each time step, the environment sends a reward to the reinforcement learning agent</a:t>
            </a:r>
          </a:p>
          <a:p>
            <a:r>
              <a:rPr lang="en-US" dirty="0" smtClean="0">
                <a:solidFill>
                  <a:schemeClr val="tx1"/>
                </a:solidFill>
                <a:latin typeface="Calibri" pitchFamily="34" charset="0"/>
                <a:cs typeface="Calibri" pitchFamily="34" charset="0"/>
              </a:rPr>
              <a:t>The agent’s objective is to maximize the total reward that it receives over the long run</a:t>
            </a:r>
          </a:p>
          <a:p>
            <a:r>
              <a:rPr lang="en-US" dirty="0" smtClean="0">
                <a:solidFill>
                  <a:schemeClr val="tx1"/>
                </a:solidFill>
                <a:latin typeface="Calibri" pitchFamily="34" charset="0"/>
                <a:cs typeface="Calibri" pitchFamily="34" charset="0"/>
              </a:rPr>
              <a:t>The reward signal is used to alter the policy.</a:t>
            </a:r>
          </a:p>
        </p:txBody>
      </p:sp>
      <p:sp>
        <p:nvSpPr>
          <p:cNvPr id="20" name="Rectangle 19"/>
          <p:cNvSpPr/>
          <p:nvPr/>
        </p:nvSpPr>
        <p:spPr>
          <a:xfrm>
            <a:off x="660399" y="1197800"/>
            <a:ext cx="11159067" cy="954107"/>
          </a:xfrm>
          <a:prstGeom prst="rect">
            <a:avLst/>
          </a:prstGeom>
          <a:solidFill>
            <a:schemeClr val="tx2">
              <a:lumMod val="20000"/>
              <a:lumOff val="80000"/>
              <a:alpha val="17000"/>
            </a:schemeClr>
          </a:solidFill>
          <a:ln>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sz="2000" b="1" dirty="0" smtClean="0">
                <a:latin typeface="Calibri" pitchFamily="34" charset="0"/>
                <a:cs typeface="Calibri" pitchFamily="34" charset="0"/>
              </a:rPr>
              <a:t>Policy (∏):</a:t>
            </a:r>
          </a:p>
          <a:p>
            <a:r>
              <a:rPr lang="en-US" dirty="0" smtClean="0">
                <a:solidFill>
                  <a:schemeClr val="tx1"/>
                </a:solidFill>
                <a:latin typeface="Calibri" pitchFamily="34" charset="0"/>
                <a:cs typeface="Calibri" pitchFamily="34" charset="0"/>
              </a:rPr>
              <a:t>A policy is a mapping from the perceived states of the environment to actions to be taken when in those states</a:t>
            </a:r>
          </a:p>
          <a:p>
            <a:r>
              <a:rPr lang="en-US" dirty="0" smtClean="0">
                <a:solidFill>
                  <a:schemeClr val="tx1"/>
                </a:solidFill>
                <a:latin typeface="Calibri" pitchFamily="34" charset="0"/>
                <a:cs typeface="Calibri" pitchFamily="34" charset="0"/>
              </a:rPr>
              <a:t>A reinforcement learning agent uses a policy to select actions given the current environment state</a:t>
            </a:r>
          </a:p>
        </p:txBody>
      </p:sp>
      <p:sp>
        <p:nvSpPr>
          <p:cNvPr id="22" name="Rectangle 21"/>
          <p:cNvSpPr/>
          <p:nvPr/>
        </p:nvSpPr>
        <p:spPr>
          <a:xfrm>
            <a:off x="626532" y="4402666"/>
            <a:ext cx="11142133" cy="1659467"/>
          </a:xfrm>
          <a:prstGeom prst="rect">
            <a:avLst/>
          </a:prstGeom>
          <a:solidFill>
            <a:schemeClr val="accent3">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8866" y="4347402"/>
            <a:ext cx="11040533" cy="1661993"/>
          </a:xfrm>
          <a:prstGeom prst="rect">
            <a:avLst/>
          </a:prstGeom>
        </p:spPr>
        <p:txBody>
          <a:bodyPr wrap="square">
            <a:spAutoFit/>
          </a:bodyPr>
          <a:lstStyle/>
          <a:p>
            <a:pPr>
              <a:lnSpc>
                <a:spcPct val="150000"/>
              </a:lnSpc>
            </a:pPr>
            <a:r>
              <a:rPr lang="en-US" sz="2000" b="1" dirty="0" smtClean="0">
                <a:solidFill>
                  <a:schemeClr val="dk1"/>
                </a:solidFill>
                <a:latin typeface="Calibri" pitchFamily="34" charset="0"/>
                <a:cs typeface="Calibri" pitchFamily="34" charset="0"/>
              </a:rPr>
              <a:t>Value Function V(s)</a:t>
            </a:r>
            <a:r>
              <a:rPr lang="en-US" dirty="0" smtClean="0"/>
              <a:t>:</a:t>
            </a:r>
          </a:p>
          <a:p>
            <a:r>
              <a:rPr lang="en-US" dirty="0" smtClean="0">
                <a:latin typeface="Calibri" pitchFamily="34" charset="0"/>
                <a:cs typeface="Calibri" pitchFamily="34" charset="0"/>
              </a:rPr>
              <a:t>The reward signal indicates what is good in the short run while the value function indicates what is good in the long run.</a:t>
            </a:r>
          </a:p>
          <a:p>
            <a:r>
              <a:rPr lang="en-US" b="1" dirty="0" smtClean="0">
                <a:latin typeface="Calibri" pitchFamily="34" charset="0"/>
                <a:cs typeface="Calibri" pitchFamily="34" charset="0"/>
              </a:rPr>
              <a:t>The value of a state is the total amount of reward an agent can expect to accumulate over the future, starting in that state</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15</a:t>
            </a:fld>
            <a:endParaRPr lang="en-US"/>
          </a:p>
        </p:txBody>
      </p:sp>
      <p:sp>
        <p:nvSpPr>
          <p:cNvPr id="10" name="Rectangle 9"/>
          <p:cNvSpPr/>
          <p:nvPr/>
        </p:nvSpPr>
        <p:spPr>
          <a:xfrm>
            <a:off x="551931" y="907214"/>
            <a:ext cx="6619336"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66278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Value Function V(s)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1867" y="1206267"/>
            <a:ext cx="6536266" cy="5078313"/>
          </a:xfrm>
          <a:prstGeom prst="rect">
            <a:avLst/>
          </a:prstGeom>
        </p:spPr>
        <p:txBody>
          <a:bodyPr wrap="square">
            <a:spAutoFit/>
          </a:bodyPr>
          <a:lstStyle/>
          <a:p>
            <a:pPr>
              <a:lnSpc>
                <a:spcPct val="150000"/>
              </a:lnSpc>
              <a:buFont typeface="Arial" pitchFamily="34" charset="0"/>
              <a:buChar char="•"/>
            </a:pPr>
            <a:r>
              <a:rPr lang="en-US" dirty="0" smtClean="0">
                <a:latin typeface="Calibri" pitchFamily="34" charset="0"/>
                <a:cs typeface="Calibri" pitchFamily="34" charset="0"/>
              </a:rPr>
              <a:t>The value of a state is the total amount of reward an agent can expect to accumulate over the future, starting in that state.</a:t>
            </a:r>
          </a:p>
          <a:p>
            <a:pPr>
              <a:lnSpc>
                <a:spcPct val="150000"/>
              </a:lnSpc>
              <a:buFont typeface="Arial" pitchFamily="34" charset="0"/>
              <a:buChar char="•"/>
            </a:pPr>
            <a:r>
              <a:rPr lang="en-US" dirty="0" smtClean="0">
                <a:latin typeface="Calibri" pitchFamily="34" charset="0"/>
                <a:cs typeface="Calibri" pitchFamily="34" charset="0"/>
              </a:rPr>
              <a:t>The value is computed using the states that are likely to follow the current state and the rewards available in those states.</a:t>
            </a:r>
          </a:p>
          <a:p>
            <a:pPr>
              <a:lnSpc>
                <a:spcPct val="150000"/>
              </a:lnSpc>
              <a:buFont typeface="Arial" pitchFamily="34" charset="0"/>
              <a:buChar char="•"/>
            </a:pPr>
            <a:r>
              <a:rPr lang="en-US" dirty="0" smtClean="0">
                <a:latin typeface="Calibri" pitchFamily="34" charset="0"/>
                <a:cs typeface="Calibri" pitchFamily="34" charset="0"/>
              </a:rPr>
              <a:t>Value function is used to evaluate decisions and make action choices.</a:t>
            </a:r>
          </a:p>
          <a:p>
            <a:pPr>
              <a:lnSpc>
                <a:spcPct val="150000"/>
              </a:lnSpc>
              <a:buFont typeface="Arial" pitchFamily="34" charset="0"/>
              <a:buChar char="•"/>
            </a:pPr>
            <a:r>
              <a:rPr lang="en-US" dirty="0" smtClean="0">
                <a:latin typeface="Calibri" pitchFamily="34" charset="0"/>
                <a:cs typeface="Calibri" pitchFamily="34" charset="0"/>
              </a:rPr>
              <a:t>Actions that bring about states of highest value is preferred instead of highest reward</a:t>
            </a:r>
          </a:p>
          <a:p>
            <a:pPr>
              <a:lnSpc>
                <a:spcPct val="150000"/>
              </a:lnSpc>
              <a:buFont typeface="Arial" pitchFamily="34" charset="0"/>
              <a:buChar char="•"/>
            </a:pPr>
            <a:r>
              <a:rPr lang="en-US" dirty="0" smtClean="0">
                <a:latin typeface="Calibri" pitchFamily="34" charset="0"/>
                <a:cs typeface="Calibri" pitchFamily="34" charset="0"/>
              </a:rPr>
              <a:t>Rewards are given directly by the environment</a:t>
            </a:r>
          </a:p>
          <a:p>
            <a:pPr>
              <a:lnSpc>
                <a:spcPct val="150000"/>
              </a:lnSpc>
              <a:buFont typeface="Arial" pitchFamily="34" charset="0"/>
              <a:buChar char="•"/>
            </a:pPr>
            <a:r>
              <a:rPr lang="en-US" dirty="0" smtClean="0">
                <a:latin typeface="Calibri" pitchFamily="34" charset="0"/>
                <a:cs typeface="Calibri" pitchFamily="34" charset="0"/>
              </a:rPr>
              <a:t>Values must continually be re-estimated from the sequence of observations that an agent makes over its lifetime</a:t>
            </a:r>
          </a:p>
          <a:p>
            <a:pPr>
              <a:lnSpc>
                <a:spcPct val="150000"/>
              </a:lnSpc>
              <a:buFont typeface="Arial" pitchFamily="34" charset="0"/>
              <a:buChar char="•"/>
            </a:pPr>
            <a:endParaRPr lang="en-US" dirty="0" smtClean="0">
              <a:latin typeface="Calibri" pitchFamily="34" charset="0"/>
              <a:cs typeface="Calibri" pitchFamily="34" charset="0"/>
            </a:endParaRPr>
          </a:p>
        </p:txBody>
      </p:sp>
      <p:sp>
        <p:nvSpPr>
          <p:cNvPr id="15" name="Rectangle 14"/>
          <p:cNvSpPr/>
          <p:nvPr/>
        </p:nvSpPr>
        <p:spPr>
          <a:xfrm>
            <a:off x="7255933" y="812801"/>
            <a:ext cx="4775200" cy="5232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14" name="Picture 2"/>
          <p:cNvPicPr>
            <a:picLocks noChangeAspect="1" noChangeArrowheads="1"/>
          </p:cNvPicPr>
          <p:nvPr/>
        </p:nvPicPr>
        <p:blipFill>
          <a:blip r:embed="rId2"/>
          <a:srcRect/>
          <a:stretch>
            <a:fillRect/>
          </a:stretch>
        </p:blipFill>
        <p:spPr bwMode="auto">
          <a:xfrm>
            <a:off x="7340599" y="1918431"/>
            <a:ext cx="4665133" cy="2535036"/>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16</a:t>
            </a:fld>
            <a:endParaRPr lang="en-US"/>
          </a:p>
        </p:txBody>
      </p:sp>
      <p:sp>
        <p:nvSpPr>
          <p:cNvPr id="10" name="Rectangle 9"/>
          <p:cNvSpPr/>
          <p:nvPr/>
        </p:nvSpPr>
        <p:spPr>
          <a:xfrm>
            <a:off x="551931" y="907214"/>
            <a:ext cx="5738802"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114030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Positive and Negative Reinforcement </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1867" y="1206266"/>
            <a:ext cx="5638800" cy="3831818"/>
          </a:xfrm>
          <a:prstGeom prst="rect">
            <a:avLst/>
          </a:prstGeom>
        </p:spPr>
        <p:txBody>
          <a:bodyPr wrap="square">
            <a:spAutoFit/>
          </a:bodyPr>
          <a:lstStyle/>
          <a:p>
            <a:pPr fontAlgn="base">
              <a:lnSpc>
                <a:spcPct val="150000"/>
              </a:lnSpc>
            </a:pPr>
            <a:r>
              <a:rPr lang="en-US" b="1" dirty="0" smtClean="0">
                <a:latin typeface="Calibri" pitchFamily="34" charset="0"/>
                <a:cs typeface="Calibri" pitchFamily="34" charset="0"/>
              </a:rPr>
              <a:t>Positive Reinforcement</a:t>
            </a:r>
            <a:r>
              <a:rPr lang="en-US" dirty="0" smtClean="0">
                <a:latin typeface="Calibri" pitchFamily="34" charset="0"/>
                <a:cs typeface="Calibri" pitchFamily="34" charset="0"/>
              </a:rPr>
              <a:t>  increases the strength and the frequency of a specific behavior and impacts positively on the action taken by the agent.</a:t>
            </a:r>
          </a:p>
          <a:p>
            <a:pPr fontAlgn="base">
              <a:lnSpc>
                <a:spcPct val="150000"/>
              </a:lnSpc>
            </a:pPr>
            <a:endParaRPr lang="en-US" dirty="0" smtClean="0">
              <a:latin typeface="Calibri" pitchFamily="34" charset="0"/>
              <a:cs typeface="Calibri" pitchFamily="34" charset="0"/>
            </a:endParaRPr>
          </a:p>
          <a:p>
            <a:pPr fontAlgn="base">
              <a:lnSpc>
                <a:spcPct val="150000"/>
              </a:lnSpc>
              <a:buFont typeface="Arial" pitchFamily="34" charset="0"/>
              <a:buChar char="•"/>
            </a:pPr>
            <a:r>
              <a:rPr lang="en-US" dirty="0" smtClean="0">
                <a:latin typeface="Calibri" pitchFamily="34" charset="0"/>
                <a:cs typeface="Calibri" pitchFamily="34" charset="0"/>
              </a:rPr>
              <a:t>It helps you to maximize performance and sustain change for a more extended period. </a:t>
            </a:r>
          </a:p>
          <a:p>
            <a:pPr fontAlgn="base">
              <a:lnSpc>
                <a:spcPct val="150000"/>
              </a:lnSpc>
              <a:buFont typeface="Arial" pitchFamily="34" charset="0"/>
              <a:buChar char="•"/>
            </a:pPr>
            <a:endParaRPr lang="en-US" dirty="0" smtClean="0">
              <a:latin typeface="Calibri" pitchFamily="34" charset="0"/>
              <a:cs typeface="Calibri" pitchFamily="34" charset="0"/>
            </a:endParaRPr>
          </a:p>
          <a:p>
            <a:pPr fontAlgn="base">
              <a:lnSpc>
                <a:spcPct val="150000"/>
              </a:lnSpc>
              <a:buFont typeface="Arial" pitchFamily="34" charset="0"/>
              <a:buChar char="•"/>
            </a:pPr>
            <a:r>
              <a:rPr lang="en-US" dirty="0" smtClean="0">
                <a:latin typeface="Calibri" pitchFamily="34" charset="0"/>
                <a:cs typeface="Calibri" pitchFamily="34" charset="0"/>
              </a:rPr>
              <a:t>However, too much Reinforcement may lead to over-optimization of state, which can affect the results.</a:t>
            </a:r>
          </a:p>
        </p:txBody>
      </p:sp>
      <p:sp>
        <p:nvSpPr>
          <p:cNvPr id="15" name="Rectangle 14"/>
          <p:cNvSpPr/>
          <p:nvPr/>
        </p:nvSpPr>
        <p:spPr>
          <a:xfrm>
            <a:off x="6282267" y="812801"/>
            <a:ext cx="5672666" cy="5232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7" name="Rectangle 16"/>
          <p:cNvSpPr/>
          <p:nvPr/>
        </p:nvSpPr>
        <p:spPr>
          <a:xfrm>
            <a:off x="6417733" y="1163933"/>
            <a:ext cx="5503333" cy="3416320"/>
          </a:xfrm>
          <a:prstGeom prst="rect">
            <a:avLst/>
          </a:prstGeom>
        </p:spPr>
        <p:txBody>
          <a:bodyPr wrap="square">
            <a:spAutoFit/>
          </a:bodyPr>
          <a:lstStyle/>
          <a:p>
            <a:pPr fontAlgn="base">
              <a:lnSpc>
                <a:spcPct val="150000"/>
              </a:lnSpc>
            </a:pPr>
            <a:r>
              <a:rPr lang="en-US" b="1" dirty="0" smtClean="0">
                <a:latin typeface="Calibri" pitchFamily="34" charset="0"/>
                <a:cs typeface="Calibri" pitchFamily="34" charset="0"/>
              </a:rPr>
              <a:t>Negative Reinforcement </a:t>
            </a:r>
            <a:r>
              <a:rPr lang="en-US" dirty="0" smtClean="0">
                <a:latin typeface="Calibri" pitchFamily="34" charset="0"/>
                <a:cs typeface="Calibri" pitchFamily="34" charset="0"/>
              </a:rPr>
              <a:t>is defined as strengthening of behavior that occurs because of a negative condition which should have stopped or avoided.</a:t>
            </a:r>
          </a:p>
          <a:p>
            <a:pPr fontAlgn="base">
              <a:lnSpc>
                <a:spcPct val="150000"/>
              </a:lnSpc>
            </a:pPr>
            <a:r>
              <a:rPr lang="en-US" dirty="0" smtClean="0">
                <a:latin typeface="Calibri" pitchFamily="34" charset="0"/>
                <a:cs typeface="Calibri" pitchFamily="34" charset="0"/>
              </a:rPr>
              <a:t> </a:t>
            </a:r>
          </a:p>
          <a:p>
            <a:pPr fontAlgn="base">
              <a:lnSpc>
                <a:spcPct val="150000"/>
              </a:lnSpc>
              <a:buFont typeface="Arial" pitchFamily="34" charset="0"/>
              <a:buChar char="•"/>
            </a:pPr>
            <a:r>
              <a:rPr lang="en-US" dirty="0" smtClean="0"/>
              <a:t> </a:t>
            </a:r>
            <a:r>
              <a:rPr lang="en-US" dirty="0" smtClean="0">
                <a:latin typeface="Calibri" pitchFamily="34" charset="0"/>
                <a:cs typeface="Calibri" pitchFamily="34" charset="0"/>
              </a:rPr>
              <a:t>It helps to define the minimum stand of performance.</a:t>
            </a:r>
          </a:p>
          <a:p>
            <a:pPr fontAlgn="base">
              <a:lnSpc>
                <a:spcPct val="150000"/>
              </a:lnSpc>
              <a:buFont typeface="Arial" pitchFamily="34" charset="0"/>
              <a:buChar char="•"/>
            </a:pPr>
            <a:endParaRPr lang="en-US" dirty="0" smtClean="0">
              <a:latin typeface="Calibri" pitchFamily="34" charset="0"/>
              <a:cs typeface="Calibri" pitchFamily="34" charset="0"/>
            </a:endParaRPr>
          </a:p>
          <a:p>
            <a:pPr fontAlgn="base">
              <a:lnSpc>
                <a:spcPct val="150000"/>
              </a:lnSpc>
              <a:buFont typeface="Arial" pitchFamily="34" charset="0"/>
              <a:buChar char="•"/>
            </a:pPr>
            <a:r>
              <a:rPr lang="en-US" dirty="0" smtClean="0">
                <a:latin typeface="Calibri" pitchFamily="34" charset="0"/>
                <a:cs typeface="Calibri" pitchFamily="34" charset="0"/>
              </a:rPr>
              <a:t> However, the drawback of this method is that it provides enough to meet up the minimum behavior.</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17</a:t>
            </a:fld>
            <a:endParaRPr lang="en-US"/>
          </a:p>
        </p:txBody>
      </p:sp>
      <p:sp>
        <p:nvSpPr>
          <p:cNvPr id="10" name="Rectangle 9"/>
          <p:cNvSpPr/>
          <p:nvPr/>
        </p:nvSpPr>
        <p:spPr>
          <a:xfrm>
            <a:off x="551931" y="907214"/>
            <a:ext cx="6619336"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66278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Exploration Vs Exploitation</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5733" y="1053867"/>
            <a:ext cx="6536266" cy="4985980"/>
          </a:xfrm>
          <a:prstGeom prst="rect">
            <a:avLst/>
          </a:prstGeom>
        </p:spPr>
        <p:txBody>
          <a:bodyPr wrap="square">
            <a:spAutoFit/>
          </a:bodyPr>
          <a:lstStyle/>
          <a:p>
            <a:pPr>
              <a:lnSpc>
                <a:spcPct val="150000"/>
              </a:lnSpc>
            </a:pPr>
            <a:r>
              <a:rPr lang="en-US" b="1" dirty="0" smtClean="0">
                <a:latin typeface="Calibri" pitchFamily="34" charset="0"/>
                <a:cs typeface="Calibri" pitchFamily="34" charset="0"/>
              </a:rPr>
              <a:t>Exploitation</a:t>
            </a:r>
            <a:r>
              <a:rPr lang="en-US" dirty="0" smtClean="0">
                <a:latin typeface="Calibri" pitchFamily="34" charset="0"/>
                <a:cs typeface="Calibri" pitchFamily="34" charset="0"/>
              </a:rPr>
              <a:t>:  Go with the best strategy found so far. Agent needs to exploit the current knowledge to get better rewards.</a:t>
            </a:r>
          </a:p>
          <a:p>
            <a:pPr>
              <a:lnSpc>
                <a:spcPct val="150000"/>
              </a:lnSpc>
            </a:pPr>
            <a:r>
              <a:rPr lang="en-US" b="1" dirty="0" smtClean="0">
                <a:latin typeface="Calibri" pitchFamily="34" charset="0"/>
                <a:cs typeface="Calibri" pitchFamily="34" charset="0"/>
              </a:rPr>
              <a:t>Exploration:  </a:t>
            </a:r>
            <a:r>
              <a:rPr lang="en-US" dirty="0" smtClean="0">
                <a:latin typeface="Calibri" pitchFamily="34" charset="0"/>
                <a:cs typeface="Calibri" pitchFamily="34" charset="0"/>
              </a:rPr>
              <a:t>Take a new action with unknown consequences. This is to explore to get more information about the environment (How do we know if there is not a pot of gold around the corner). To explore, we need to take actions that </a:t>
            </a:r>
            <a:r>
              <a:rPr lang="en-US" b="1" dirty="0" smtClean="0">
                <a:latin typeface="Calibri" pitchFamily="34" charset="0"/>
                <a:cs typeface="Calibri" pitchFamily="34" charset="0"/>
              </a:rPr>
              <a:t>may not seem the best according to the current </a:t>
            </a:r>
            <a:r>
              <a:rPr lang="en-US" dirty="0" smtClean="0">
                <a:latin typeface="Calibri" pitchFamily="34" charset="0"/>
                <a:cs typeface="Calibri" pitchFamily="34" charset="0"/>
              </a:rPr>
              <a:t>model.</a:t>
            </a:r>
          </a:p>
          <a:p>
            <a:pPr>
              <a:lnSpc>
                <a:spcPct val="150000"/>
              </a:lnSpc>
            </a:pPr>
            <a:r>
              <a:rPr lang="en-US" dirty="0" smtClean="0">
                <a:latin typeface="Calibri" pitchFamily="34" charset="0"/>
                <a:cs typeface="Calibri" pitchFamily="34" charset="0"/>
              </a:rPr>
              <a:t>Managing trade off between exploration and exploitation is critical issue in RL.</a:t>
            </a:r>
          </a:p>
          <a:p>
            <a:pPr>
              <a:lnSpc>
                <a:spcPct val="150000"/>
              </a:lnSpc>
            </a:pPr>
            <a:r>
              <a:rPr lang="en-US" dirty="0" smtClean="0">
                <a:latin typeface="Calibri" pitchFamily="34" charset="0"/>
                <a:cs typeface="Calibri" pitchFamily="34" charset="0"/>
              </a:rPr>
              <a:t>Basic approach: </a:t>
            </a:r>
          </a:p>
          <a:p>
            <a:pPr lvl="1">
              <a:lnSpc>
                <a:spcPct val="150000"/>
              </a:lnSpc>
              <a:buFont typeface="Arial" pitchFamily="34" charset="0"/>
              <a:buChar char="•"/>
            </a:pPr>
            <a:r>
              <a:rPr lang="en-US" sz="1600" dirty="0" smtClean="0">
                <a:latin typeface="Calibri" pitchFamily="34" charset="0"/>
                <a:cs typeface="Calibri" pitchFamily="34" charset="0"/>
              </a:rPr>
              <a:t>Explore more when knowledge is weak.</a:t>
            </a:r>
          </a:p>
          <a:p>
            <a:pPr lvl="1">
              <a:lnSpc>
                <a:spcPct val="150000"/>
              </a:lnSpc>
              <a:buFont typeface="Arial" pitchFamily="34" charset="0"/>
              <a:buChar char="•"/>
            </a:pPr>
            <a:r>
              <a:rPr lang="en-US" sz="1600" dirty="0" smtClean="0">
                <a:latin typeface="Calibri" pitchFamily="34" charset="0"/>
                <a:cs typeface="Calibri" pitchFamily="34" charset="0"/>
              </a:rPr>
              <a:t>Exploit more as we gain more knowledge.</a:t>
            </a:r>
          </a:p>
        </p:txBody>
      </p:sp>
      <p:sp>
        <p:nvSpPr>
          <p:cNvPr id="15" name="Rectangle 14"/>
          <p:cNvSpPr/>
          <p:nvPr/>
        </p:nvSpPr>
        <p:spPr>
          <a:xfrm>
            <a:off x="7255933" y="812801"/>
            <a:ext cx="4775200" cy="5232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6" name="Rectangle 15"/>
          <p:cNvSpPr/>
          <p:nvPr/>
        </p:nvSpPr>
        <p:spPr>
          <a:xfrm>
            <a:off x="7340600" y="884533"/>
            <a:ext cx="4631266" cy="1754326"/>
          </a:xfrm>
          <a:prstGeom prst="rect">
            <a:avLst/>
          </a:prstGeom>
        </p:spPr>
        <p:txBody>
          <a:bodyPr wrap="square">
            <a:spAutoFit/>
          </a:bodyPr>
          <a:lstStyle/>
          <a:p>
            <a:pPr>
              <a:lnSpc>
                <a:spcPct val="150000"/>
              </a:lnSpc>
            </a:pPr>
            <a:r>
              <a:rPr lang="en-US" dirty="0" smtClean="0">
                <a:latin typeface="Calibri" pitchFamily="34" charset="0"/>
                <a:cs typeface="Calibri" pitchFamily="34" charset="0"/>
              </a:rPr>
              <a:t>In order to build an optimal policy, the agent faces the dilemma of exploring new states while maximizing its reward at the same time. This is </a:t>
            </a:r>
            <a:r>
              <a:rPr lang="en-US" b="1" dirty="0" smtClean="0">
                <a:latin typeface="Calibri" pitchFamily="34" charset="0"/>
                <a:cs typeface="Calibri" pitchFamily="34" charset="0"/>
              </a:rPr>
              <a:t>Exploration </a:t>
            </a:r>
            <a:r>
              <a:rPr lang="en-US" b="1" dirty="0" err="1" smtClean="0">
                <a:latin typeface="Calibri" pitchFamily="34" charset="0"/>
                <a:cs typeface="Calibri" pitchFamily="34" charset="0"/>
              </a:rPr>
              <a:t>vs</a:t>
            </a:r>
            <a:r>
              <a:rPr lang="en-US" b="1" dirty="0" smtClean="0">
                <a:latin typeface="Calibri" pitchFamily="34" charset="0"/>
                <a:cs typeface="Calibri" pitchFamily="34" charset="0"/>
              </a:rPr>
              <a:t> Exploitation trade-off</a:t>
            </a:r>
            <a:r>
              <a:rPr lang="en-US" dirty="0" smtClean="0">
                <a:latin typeface="Calibri" pitchFamily="34" charset="0"/>
                <a:cs typeface="Calibri" pitchFamily="34" charset="0"/>
              </a:rPr>
              <a:t>.</a:t>
            </a:r>
          </a:p>
        </p:txBody>
      </p:sp>
      <p:pic>
        <p:nvPicPr>
          <p:cNvPr id="12289" name="Picture 1"/>
          <p:cNvPicPr>
            <a:picLocks noChangeAspect="1" noChangeArrowheads="1"/>
          </p:cNvPicPr>
          <p:nvPr/>
        </p:nvPicPr>
        <p:blipFill>
          <a:blip r:embed="rId2"/>
          <a:srcRect/>
          <a:stretch>
            <a:fillRect/>
          </a:stretch>
        </p:blipFill>
        <p:spPr bwMode="auto">
          <a:xfrm>
            <a:off x="7372882" y="2927388"/>
            <a:ext cx="4565119" cy="2914611"/>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18</a:t>
            </a:fld>
            <a:endParaRPr lang="en-US"/>
          </a:p>
        </p:txBody>
      </p:sp>
      <p:sp>
        <p:nvSpPr>
          <p:cNvPr id="10" name="Rectangle 9"/>
          <p:cNvSpPr/>
          <p:nvPr/>
        </p:nvSpPr>
        <p:spPr>
          <a:xfrm>
            <a:off x="501131" y="1110415"/>
            <a:ext cx="11318336" cy="523111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09598" y="764876"/>
            <a:ext cx="113268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Sparse Rewards in RL</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24933" y="1032932"/>
            <a:ext cx="11116734" cy="3139321"/>
          </a:xfrm>
          <a:prstGeom prst="rect">
            <a:avLst/>
          </a:prstGeom>
        </p:spPr>
        <p:txBody>
          <a:bodyPr wrap="square">
            <a:spAutoFit/>
          </a:bodyPr>
          <a:lstStyle/>
          <a:p>
            <a:pPr fontAlgn="base"/>
            <a:r>
              <a:rPr lang="en-US" b="1" dirty="0" smtClean="0">
                <a:latin typeface="Calibri" pitchFamily="34" charset="0"/>
                <a:cs typeface="Calibri" pitchFamily="34" charset="0"/>
              </a:rPr>
              <a:t>Sparse rewards</a:t>
            </a:r>
            <a:r>
              <a:rPr lang="en-US" dirty="0" smtClean="0">
                <a:latin typeface="Calibri" pitchFamily="34" charset="0"/>
                <a:cs typeface="Calibri" pitchFamily="34" charset="0"/>
              </a:rPr>
              <a:t> are those given for only a small handful of states / events. Often rewards are given at the end – this is Sparse reward setting. However, a problem arises when an environment rarely produces an useful reward signal, which severely challenges the way ordinary RL agent attempts to learn.</a:t>
            </a:r>
          </a:p>
          <a:p>
            <a:pPr fontAlgn="base"/>
            <a:endParaRPr lang="en-US" dirty="0" smtClean="0">
              <a:latin typeface="Calibri" pitchFamily="34" charset="0"/>
              <a:cs typeface="Calibri" pitchFamily="34" charset="0"/>
            </a:endParaRPr>
          </a:p>
          <a:p>
            <a:pPr fontAlgn="base"/>
            <a:r>
              <a:rPr lang="en-US" dirty="0" smtClean="0">
                <a:latin typeface="Calibri" pitchFamily="34" charset="0"/>
                <a:cs typeface="Calibri" pitchFamily="34" charset="0"/>
              </a:rPr>
              <a:t>However, giving dense rewards to the agent at different states can also be difficult. Because it can often be hard to define and also cannot be generalized across different tasks. </a:t>
            </a:r>
            <a:r>
              <a:rPr lang="en-US" dirty="0" err="1" smtClean="0">
                <a:latin typeface="Calibri" pitchFamily="34" charset="0"/>
                <a:cs typeface="Calibri" pitchFamily="34" charset="0"/>
              </a:rPr>
              <a:t>Eg</a:t>
            </a:r>
            <a:r>
              <a:rPr lang="en-US" dirty="0" smtClean="0">
                <a:latin typeface="Calibri" pitchFamily="34" charset="0"/>
                <a:cs typeface="Calibri" pitchFamily="34" charset="0"/>
              </a:rPr>
              <a:t>: Chess has 10^80 board </a:t>
            </a:r>
            <a:r>
              <a:rPr lang="en-US" dirty="0" err="1" smtClean="0">
                <a:latin typeface="Calibri" pitchFamily="34" charset="0"/>
                <a:cs typeface="Calibri" pitchFamily="34" charset="0"/>
              </a:rPr>
              <a:t>cofigurations</a:t>
            </a:r>
            <a:r>
              <a:rPr lang="en-US" dirty="0" smtClean="0">
                <a:latin typeface="Calibri" pitchFamily="34" charset="0"/>
                <a:cs typeface="Calibri" pitchFamily="34" charset="0"/>
              </a:rPr>
              <a:t> and configuring dense rewards is very difficult.</a:t>
            </a:r>
          </a:p>
          <a:p>
            <a:pPr fontAlgn="base"/>
            <a:endParaRPr lang="en-US" dirty="0" smtClean="0">
              <a:latin typeface="Calibri" pitchFamily="34" charset="0"/>
              <a:cs typeface="Calibri" pitchFamily="34" charset="0"/>
            </a:endParaRPr>
          </a:p>
          <a:p>
            <a:pPr fontAlgn="base"/>
            <a:r>
              <a:rPr lang="en-US" dirty="0" smtClean="0">
                <a:latin typeface="Calibri" pitchFamily="34" charset="0"/>
                <a:cs typeface="Calibri" pitchFamily="34" charset="0"/>
              </a:rPr>
              <a:t>The most intuitive solution to sparse reward problems is reward shaping. Using reward shaping, we enhance the primary reward of the environment with some additional reward features to appropriately reward or punish interactions of the agent, filling the gap of the original sparse reward space.</a:t>
            </a:r>
          </a:p>
        </p:txBody>
      </p:sp>
      <p:sp>
        <p:nvSpPr>
          <p:cNvPr id="9" name="TextBox 8"/>
          <p:cNvSpPr txBox="1"/>
          <p:nvPr/>
        </p:nvSpPr>
        <p:spPr>
          <a:xfrm>
            <a:off x="558800" y="4648200"/>
            <a:ext cx="7975599" cy="1661993"/>
          </a:xfrm>
          <a:prstGeom prst="rect">
            <a:avLst/>
          </a:prstGeom>
          <a:noFill/>
        </p:spPr>
        <p:txBody>
          <a:bodyPr wrap="square" lIns="0" tIns="0" rIns="0" bIns="0" rtlCol="0">
            <a:spAutoFit/>
          </a:bodyPr>
          <a:lstStyle/>
          <a:p>
            <a:r>
              <a:rPr lang="en-US" dirty="0" smtClean="0">
                <a:latin typeface="Calibri" pitchFamily="34" charset="0"/>
                <a:cs typeface="Calibri" pitchFamily="34" charset="0"/>
              </a:rPr>
              <a:t>Reward shaping is a critical issue in RL, as it can change the optimal policy if they are not potential-based. Consider an agent controlling a boat in the Coast Runners game, where the intended goal was to finish the boat race as quickly as possible. The agent was given a shaping reward for hitting green blocks along the race track, which changed the optimal policy to going in circles and hitting the same green blocks over and over again</a:t>
            </a:r>
          </a:p>
        </p:txBody>
      </p:sp>
      <p:pic>
        <p:nvPicPr>
          <p:cNvPr id="14" name="Picture 13" descr="boat racing.gif"/>
          <p:cNvPicPr>
            <a:picLocks noChangeAspect="1"/>
          </p:cNvPicPr>
          <p:nvPr/>
        </p:nvPicPr>
        <p:blipFill>
          <a:blip r:embed="rId2"/>
          <a:stretch>
            <a:fillRect/>
          </a:stretch>
        </p:blipFill>
        <p:spPr>
          <a:xfrm>
            <a:off x="8529367" y="3886201"/>
            <a:ext cx="3316345" cy="2497666"/>
          </a:xfrm>
          <a:prstGeom prst="rect">
            <a:avLst/>
          </a:prstGeom>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19</a:t>
            </a:fld>
            <a:endParaRPr lang="en-US"/>
          </a:p>
        </p:txBody>
      </p:sp>
      <p:sp>
        <p:nvSpPr>
          <p:cNvPr id="10" name="Rectangle 9"/>
          <p:cNvSpPr/>
          <p:nvPr/>
        </p:nvSpPr>
        <p:spPr>
          <a:xfrm>
            <a:off x="509598" y="1051146"/>
            <a:ext cx="11318336" cy="45114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09598" y="764876"/>
            <a:ext cx="11377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Credit Assignment Problem</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1933" y="999066"/>
            <a:ext cx="11116734" cy="3416320"/>
          </a:xfrm>
          <a:prstGeom prst="rect">
            <a:avLst/>
          </a:prstGeom>
        </p:spPr>
        <p:txBody>
          <a:bodyPr wrap="square">
            <a:spAutoFit/>
          </a:bodyPr>
          <a:lstStyle/>
          <a:p>
            <a:endParaRPr lang="en-US" dirty="0" smtClean="0"/>
          </a:p>
          <a:p>
            <a:r>
              <a:rPr lang="en-US" dirty="0" smtClean="0">
                <a:latin typeface="Calibri" pitchFamily="34" charset="0"/>
                <a:cs typeface="Calibri" pitchFamily="34" charset="0"/>
              </a:rPr>
              <a:t>Assigning credit for each intermediate action based on a delayed reward is a challenging problem denoted the temporal </a:t>
            </a:r>
            <a:r>
              <a:rPr lang="en-US" b="1" dirty="0" smtClean="0">
                <a:latin typeface="Calibri" pitchFamily="34" charset="0"/>
                <a:cs typeface="Calibri" pitchFamily="34" charset="0"/>
              </a:rPr>
              <a:t>Credit Assignment Problem</a:t>
            </a:r>
            <a:r>
              <a:rPr lang="en-US" dirty="0" smtClean="0">
                <a:latin typeface="Calibri" pitchFamily="34" charset="0"/>
                <a:cs typeface="Calibri" pitchFamily="34" charset="0"/>
              </a:rPr>
              <a:t> (CAP). </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The credit assignment problem concerns determining how the success of a system’s overall performance is due to the various contributions of the system’s components (</a:t>
            </a:r>
            <a:r>
              <a:rPr lang="en-US" dirty="0" err="1" smtClean="0">
                <a:latin typeface="Calibri" pitchFamily="34" charset="0"/>
                <a:cs typeface="Calibri" pitchFamily="34" charset="0"/>
              </a:rPr>
              <a:t>Minsky</a:t>
            </a:r>
            <a:r>
              <a:rPr lang="en-US" dirty="0" smtClean="0">
                <a:latin typeface="Calibri" pitchFamily="34" charset="0"/>
                <a:cs typeface="Calibri" pitchFamily="34" charset="0"/>
              </a:rPr>
              <a:t>, 1963).</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Given a sequence of states and actions, and the final sum of time-discounted future rewards, how do we infer which actions were effective at producing lots of reward and which actions were not effective?</a:t>
            </a:r>
          </a:p>
          <a:p>
            <a:r>
              <a:rPr lang="en-US" dirty="0" smtClean="0">
                <a:latin typeface="Calibri" pitchFamily="34" charset="0"/>
                <a:cs typeface="Calibri" pitchFamily="34" charset="0"/>
              </a:rPr>
              <a:t>How do we assign credit for the observed rewards given a sequence of actions over time?</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Every reinforcement learning algorithm must address this problem</a:t>
            </a:r>
            <a:endParaRPr lang="en-US" dirty="0"/>
          </a:p>
        </p:txBody>
      </p:sp>
      <p:sp>
        <p:nvSpPr>
          <p:cNvPr id="16" name="TextBox 15"/>
          <p:cNvSpPr txBox="1"/>
          <p:nvPr/>
        </p:nvSpPr>
        <p:spPr>
          <a:xfrm>
            <a:off x="677333" y="5715001"/>
            <a:ext cx="10964334" cy="469359"/>
          </a:xfrm>
          <a:prstGeom prst="rect">
            <a:avLst/>
          </a:prstGeom>
          <a:noFill/>
        </p:spPr>
        <p:txBody>
          <a:bodyPr wrap="square" lIns="0" tIns="0" rIns="0" bIns="0" rtlCol="0">
            <a:spAutoFit/>
          </a:bodyPr>
          <a:lstStyle/>
          <a:p>
            <a:r>
              <a:rPr lang="en-US" sz="1200" dirty="0" err="1" smtClean="0">
                <a:latin typeface="Calibri" pitchFamily="34" charset="0"/>
                <a:cs typeface="Calibri" pitchFamily="34" charset="0"/>
              </a:rPr>
              <a:t>Minsky</a:t>
            </a:r>
            <a:r>
              <a:rPr lang="en-US" sz="1200" dirty="0" smtClean="0">
                <a:latin typeface="Calibri" pitchFamily="34" charset="0"/>
                <a:cs typeface="Calibri" pitchFamily="34" charset="0"/>
              </a:rPr>
              <a:t>, M. L. (1963). Steps toward artificial intelligence. In E. A. </a:t>
            </a:r>
            <a:r>
              <a:rPr lang="en-US" sz="1200" dirty="0" err="1" smtClean="0">
                <a:latin typeface="Calibri" pitchFamily="34" charset="0"/>
                <a:cs typeface="Calibri" pitchFamily="34" charset="0"/>
              </a:rPr>
              <a:t>Feigenbaum</a:t>
            </a:r>
            <a:r>
              <a:rPr lang="en-US" sz="1200" dirty="0" smtClean="0">
                <a:latin typeface="Calibri" pitchFamily="34" charset="0"/>
                <a:cs typeface="Calibri" pitchFamily="34" charset="0"/>
              </a:rPr>
              <a:t> &amp; J. Feldman (Eds.), </a:t>
            </a:r>
            <a:r>
              <a:rPr lang="en-US" sz="1200" i="1" dirty="0" smtClean="0">
                <a:latin typeface="Calibri" pitchFamily="34" charset="0"/>
                <a:cs typeface="Calibri" pitchFamily="34" charset="0"/>
              </a:rPr>
              <a:t>Computers And Thought</a:t>
            </a:r>
            <a:r>
              <a:rPr lang="en-US" sz="1200" dirty="0" smtClean="0">
                <a:latin typeface="Calibri" pitchFamily="34" charset="0"/>
                <a:cs typeface="Calibri" pitchFamily="34" charset="0"/>
              </a:rPr>
              <a:t> (pp. 406-450). New York, NY: McGraw-Hill.</a:t>
            </a:r>
          </a:p>
          <a:p>
            <a:pPr algn="l"/>
            <a:endParaRPr lang="en-US" sz="1850" dirty="0" smtClean="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2</a:t>
            </a:fld>
            <a:endParaRPr lang="en-US"/>
          </a:p>
        </p:txBody>
      </p:sp>
      <p:pic>
        <p:nvPicPr>
          <p:cNvPr id="2050" name="Picture 2"/>
          <p:cNvPicPr>
            <a:picLocks noChangeAspect="1" noChangeArrowheads="1"/>
          </p:cNvPicPr>
          <p:nvPr/>
        </p:nvPicPr>
        <p:blipFill>
          <a:blip r:embed="rId2"/>
          <a:srcRect/>
          <a:stretch>
            <a:fillRect/>
          </a:stretch>
        </p:blipFill>
        <p:spPr bwMode="auto">
          <a:xfrm>
            <a:off x="702733" y="1759550"/>
            <a:ext cx="10888135" cy="4404183"/>
          </a:xfrm>
          <a:prstGeom prst="rect">
            <a:avLst/>
          </a:prstGeom>
          <a:noFill/>
          <a:ln w="9525">
            <a:noFill/>
            <a:miter lim="800000"/>
            <a:headEnd/>
            <a:tailEnd/>
          </a:ln>
          <a:effectLst/>
        </p:spPr>
      </p:pic>
      <p:sp>
        <p:nvSpPr>
          <p:cNvPr id="8" name="Title 1"/>
          <p:cNvSpPr>
            <a:spLocks noGrp="1"/>
          </p:cNvSpPr>
          <p:nvPr>
            <p:ph type="title"/>
          </p:nvPr>
        </p:nvSpPr>
        <p:spPr>
          <a:xfrm>
            <a:off x="562012" y="805976"/>
            <a:ext cx="11105056" cy="722695"/>
          </a:xfrm>
        </p:spPr>
        <p:txBody>
          <a:bodyPr/>
          <a:lstStyle/>
          <a:p>
            <a:r>
              <a:rPr lang="en-US" b="1" dirty="0" smtClean="0">
                <a:solidFill>
                  <a:srgbClr val="0070C0"/>
                </a:solidFill>
              </a:rPr>
              <a:t>Machine Learning Paradigms – An Overview</a:t>
            </a:r>
            <a:endParaRPr lang="en-US" b="1" dirty="0">
              <a:solidFill>
                <a:srgbClr val="0070C0"/>
              </a:solidFill>
            </a:endParaRPr>
          </a:p>
        </p:txBody>
      </p:sp>
      <p:sp>
        <p:nvSpPr>
          <p:cNvPr id="9" name="Rectangle 8"/>
          <p:cNvSpPr/>
          <p:nvPr/>
        </p:nvSpPr>
        <p:spPr>
          <a:xfrm>
            <a:off x="609599" y="1612663"/>
            <a:ext cx="11065934" cy="468653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20</a:t>
            </a:fld>
            <a:endParaRPr lang="en-US"/>
          </a:p>
        </p:txBody>
      </p:sp>
      <p:sp>
        <p:nvSpPr>
          <p:cNvPr id="10" name="Rectangle 9"/>
          <p:cNvSpPr/>
          <p:nvPr/>
        </p:nvSpPr>
        <p:spPr>
          <a:xfrm>
            <a:off x="509598" y="1051147"/>
            <a:ext cx="11318336" cy="52734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492662" y="731010"/>
            <a:ext cx="11377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Model-based Vs Model-free RL learning</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1933" y="999066"/>
            <a:ext cx="11116734" cy="2308324"/>
          </a:xfrm>
          <a:prstGeom prst="rect">
            <a:avLst/>
          </a:prstGeom>
        </p:spPr>
        <p:txBody>
          <a:bodyPr wrap="square">
            <a:spAutoFit/>
          </a:bodyPr>
          <a:lstStyle/>
          <a:p>
            <a:endParaRPr lang="en-US" dirty="0" smtClean="0"/>
          </a:p>
          <a:p>
            <a:r>
              <a:rPr lang="en-US" dirty="0" smtClean="0">
                <a:latin typeface="Calibri" pitchFamily="34" charset="0"/>
                <a:cs typeface="Calibri" pitchFamily="34" charset="0"/>
              </a:rPr>
              <a:t>In the context of reinforcement learning (RL), the model allows inferences to be made about the environment. For example, the model might predict the resultant next state and next reward, given a state and action.</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Often an RL environment can be described with </a:t>
            </a:r>
            <a:r>
              <a:rPr lang="en-US" b="1" dirty="0" smtClean="0">
                <a:latin typeface="Calibri" pitchFamily="34" charset="0"/>
                <a:cs typeface="Calibri" pitchFamily="34" charset="0"/>
              </a:rPr>
              <a:t>a Markov decision process (MDP</a:t>
            </a:r>
            <a:r>
              <a:rPr lang="en-US" dirty="0" smtClean="0">
                <a:latin typeface="Calibri" pitchFamily="34" charset="0"/>
                <a:cs typeface="Calibri" pitchFamily="34" charset="0"/>
              </a:rPr>
              <a:t>). It consists of a set of states, a set of rewards, and a set of actions, and the goal the agent has to maximize and the state transition probabilities. </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A lot of Reinforcement Learning problems with discrete actions are modeled as Markov decision processes.</a:t>
            </a:r>
          </a:p>
        </p:txBody>
      </p:sp>
      <p:sp>
        <p:nvSpPr>
          <p:cNvPr id="14" name="Rectangle 13"/>
          <p:cNvSpPr/>
          <p:nvPr/>
        </p:nvSpPr>
        <p:spPr>
          <a:xfrm>
            <a:off x="626533" y="2980267"/>
            <a:ext cx="1066800" cy="1693333"/>
          </a:xfrm>
          <a:prstGeom prst="rect">
            <a:avLst/>
          </a:prstGeom>
        </p:spPr>
        <p:txBody>
          <a:bodyPr wrap="square" rtlCol="0" anchor="ctr">
            <a:spAutoFit/>
          </a:bodyPr>
          <a:lstStyle/>
          <a:p>
            <a:pPr algn="ctr">
              <a:lnSpc>
                <a:spcPct val="150000"/>
              </a:lnSpc>
              <a:buFont typeface="Arial" pitchFamily="34" charset="0"/>
              <a:buChar char="•"/>
            </a:pPr>
            <a:endParaRPr lang="en-US" dirty="0" smtClean="0">
              <a:latin typeface="Calibri" pitchFamily="34" charset="0"/>
              <a:cs typeface="Calibri" pitchFamily="34" charset="0"/>
            </a:endParaRPr>
          </a:p>
        </p:txBody>
      </p:sp>
      <p:pic>
        <p:nvPicPr>
          <p:cNvPr id="26626" name="Picture 2"/>
          <p:cNvPicPr>
            <a:picLocks noChangeAspect="1" noChangeArrowheads="1"/>
          </p:cNvPicPr>
          <p:nvPr/>
        </p:nvPicPr>
        <p:blipFill>
          <a:blip r:embed="rId2"/>
          <a:srcRect/>
          <a:stretch>
            <a:fillRect/>
          </a:stretch>
        </p:blipFill>
        <p:spPr bwMode="auto">
          <a:xfrm>
            <a:off x="8390466" y="3625231"/>
            <a:ext cx="3403601" cy="2673966"/>
          </a:xfrm>
          <a:prstGeom prst="rect">
            <a:avLst/>
          </a:prstGeom>
          <a:noFill/>
          <a:ln w="9525">
            <a:noFill/>
            <a:miter lim="800000"/>
            <a:headEnd/>
            <a:tailEnd/>
          </a:ln>
          <a:effectLst/>
        </p:spPr>
      </p:pic>
      <p:sp>
        <p:nvSpPr>
          <p:cNvPr id="17" name="TextBox 16"/>
          <p:cNvSpPr txBox="1"/>
          <p:nvPr/>
        </p:nvSpPr>
        <p:spPr>
          <a:xfrm>
            <a:off x="685800" y="3369733"/>
            <a:ext cx="7501466" cy="1946687"/>
          </a:xfrm>
          <a:prstGeom prst="rect">
            <a:avLst/>
          </a:prstGeom>
          <a:noFill/>
        </p:spPr>
        <p:txBody>
          <a:bodyPr wrap="square" lIns="0" tIns="0" rIns="0" bIns="0" rtlCol="0">
            <a:spAutoFit/>
          </a:bodyPr>
          <a:lstStyle/>
          <a:p>
            <a:r>
              <a:rPr lang="en-US" dirty="0" smtClean="0">
                <a:latin typeface="Calibri" pitchFamily="34" charset="0"/>
                <a:cs typeface="Calibri" pitchFamily="34" charset="0"/>
              </a:rPr>
              <a:t>These models are used for planning; to decide on a course of action by considering possible future situations. </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Methods for solving reinforcement learning problems that use models and planning are called </a:t>
            </a:r>
            <a:r>
              <a:rPr lang="en-US" b="1" dirty="0" smtClean="0">
                <a:latin typeface="Calibri" pitchFamily="34" charset="0"/>
                <a:cs typeface="Calibri" pitchFamily="34" charset="0"/>
              </a:rPr>
              <a:t>model-based methods</a:t>
            </a:r>
            <a:r>
              <a:rPr lang="en-US" dirty="0" smtClean="0">
                <a:latin typeface="Calibri" pitchFamily="34" charset="0"/>
                <a:cs typeface="Calibri" pitchFamily="34" charset="0"/>
              </a:rPr>
              <a:t>, as opposed to simpler </a:t>
            </a:r>
            <a:r>
              <a:rPr lang="en-US" b="1" dirty="0" smtClean="0">
                <a:latin typeface="Calibri" pitchFamily="34" charset="0"/>
                <a:cs typeface="Calibri" pitchFamily="34" charset="0"/>
              </a:rPr>
              <a:t>model-free</a:t>
            </a:r>
            <a:r>
              <a:rPr lang="en-US" dirty="0" smtClean="0">
                <a:latin typeface="Calibri" pitchFamily="34" charset="0"/>
                <a:cs typeface="Calibri" pitchFamily="34" charset="0"/>
              </a:rPr>
              <a:t> methods that are explicitly trial-and-error learners</a:t>
            </a:r>
          </a:p>
          <a:p>
            <a:pPr algn="l"/>
            <a:endParaRPr lang="en-US" sz="1850" dirty="0" smtClean="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21</a:t>
            </a:fld>
            <a:endParaRPr lang="en-US"/>
          </a:p>
        </p:txBody>
      </p:sp>
      <p:sp>
        <p:nvSpPr>
          <p:cNvPr id="10" name="Rectangle 9"/>
          <p:cNvSpPr/>
          <p:nvPr/>
        </p:nvSpPr>
        <p:spPr>
          <a:xfrm>
            <a:off x="509598" y="1051147"/>
            <a:ext cx="11318336" cy="52734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492662" y="731010"/>
            <a:ext cx="11377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Model-based Vs Model-free RL learning</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1933" y="999066"/>
            <a:ext cx="11116734" cy="5078313"/>
          </a:xfrm>
          <a:prstGeom prst="rect">
            <a:avLst/>
          </a:prstGeom>
        </p:spPr>
        <p:txBody>
          <a:bodyPr wrap="square">
            <a:spAutoFit/>
          </a:bodyPr>
          <a:lstStyle/>
          <a:p>
            <a:endParaRPr lang="en-US" dirty="0" smtClean="0"/>
          </a:p>
          <a:p>
            <a:r>
              <a:rPr lang="en-US" dirty="0" smtClean="0">
                <a:latin typeface="Calibri" pitchFamily="34" charset="0"/>
                <a:cs typeface="Calibri" pitchFamily="34" charset="0"/>
              </a:rPr>
              <a:t>Reinforcement learning (RL) has two distinct computational strategies- Model-based and model-free learning.</a:t>
            </a:r>
            <a:endParaRPr lang="en-US" b="1" dirty="0" smtClean="0">
              <a:latin typeface="Calibri" pitchFamily="34" charset="0"/>
              <a:cs typeface="Calibri" pitchFamily="34" charset="0"/>
            </a:endParaRPr>
          </a:p>
          <a:p>
            <a:endParaRPr lang="en-US" b="1" dirty="0" smtClean="0">
              <a:latin typeface="Calibri" pitchFamily="34" charset="0"/>
              <a:cs typeface="Calibri" pitchFamily="34" charset="0"/>
            </a:endParaRPr>
          </a:p>
          <a:p>
            <a:r>
              <a:rPr lang="en-US" b="1" dirty="0" smtClean="0">
                <a:latin typeface="Calibri" pitchFamily="34" charset="0"/>
                <a:cs typeface="Calibri" pitchFamily="34" charset="0"/>
              </a:rPr>
              <a:t>Model-based</a:t>
            </a:r>
            <a:r>
              <a:rPr lang="en-US" dirty="0" smtClean="0">
                <a:latin typeface="Calibri" pitchFamily="34" charset="0"/>
                <a:cs typeface="Calibri" pitchFamily="34" charset="0"/>
              </a:rPr>
              <a:t>, as it sounds, has an agent trying to understand its environment and creating a model for it based on its interactions with this environment. In such a system, preferences take priority over the consequences of the actions i.e. the greedy agent will always try to perform an action that will </a:t>
            </a:r>
            <a:r>
              <a:rPr lang="en-US" b="1" dirty="0" smtClean="0">
                <a:latin typeface="Calibri" pitchFamily="34" charset="0"/>
                <a:cs typeface="Calibri" pitchFamily="34" charset="0"/>
              </a:rPr>
              <a:t>get the maximum reward</a:t>
            </a:r>
            <a:r>
              <a:rPr lang="en-US" dirty="0" smtClean="0">
                <a:latin typeface="Calibri" pitchFamily="34" charset="0"/>
                <a:cs typeface="Calibri" pitchFamily="34" charset="0"/>
              </a:rPr>
              <a:t> irrespective of what that action may cause.</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On the other hand, </a:t>
            </a:r>
            <a:r>
              <a:rPr lang="en-US" b="1" dirty="0" smtClean="0">
                <a:latin typeface="Calibri" pitchFamily="34" charset="0"/>
                <a:cs typeface="Calibri" pitchFamily="34" charset="0"/>
              </a:rPr>
              <a:t>model-free</a:t>
            </a:r>
            <a:r>
              <a:rPr lang="en-US" dirty="0" smtClean="0">
                <a:latin typeface="Calibri" pitchFamily="34" charset="0"/>
                <a:cs typeface="Calibri" pitchFamily="34" charset="0"/>
              </a:rPr>
              <a:t> algorithms seek </a:t>
            </a:r>
            <a:r>
              <a:rPr lang="en-US" b="1" dirty="0" smtClean="0">
                <a:latin typeface="Calibri" pitchFamily="34" charset="0"/>
                <a:cs typeface="Calibri" pitchFamily="34" charset="0"/>
              </a:rPr>
              <a:t>to learn the consequences of their actions through experience </a:t>
            </a:r>
            <a:r>
              <a:rPr lang="en-US" dirty="0" smtClean="0">
                <a:latin typeface="Calibri" pitchFamily="34" charset="0"/>
                <a:cs typeface="Calibri" pitchFamily="34" charset="0"/>
              </a:rPr>
              <a:t>via algorithms such as Policy Gradient, Q-Learning, etc. In other words, such an </a:t>
            </a:r>
            <a:r>
              <a:rPr lang="en-US" b="1" dirty="0" smtClean="0">
                <a:latin typeface="Calibri" pitchFamily="34" charset="0"/>
                <a:cs typeface="Calibri" pitchFamily="34" charset="0"/>
              </a:rPr>
              <a:t>algorithm will carry out an action multiple times and will adjust the policy (the strategy behind its actions) for optimal rewards</a:t>
            </a:r>
            <a:r>
              <a:rPr lang="en-US" dirty="0" smtClean="0">
                <a:latin typeface="Calibri" pitchFamily="34" charset="0"/>
                <a:cs typeface="Calibri" pitchFamily="34" charset="0"/>
              </a:rPr>
              <a:t>, based on the outcomes.</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This results in different applications for these two classes, for e.g. </a:t>
            </a:r>
            <a:r>
              <a:rPr lang="en-US" b="1" dirty="0" smtClean="0">
                <a:latin typeface="Calibri" pitchFamily="34" charset="0"/>
                <a:cs typeface="Calibri" pitchFamily="34" charset="0"/>
              </a:rPr>
              <a:t>a model-based approach </a:t>
            </a:r>
            <a:r>
              <a:rPr lang="en-US" dirty="0" smtClean="0">
                <a:latin typeface="Calibri" pitchFamily="34" charset="0"/>
                <a:cs typeface="Calibri" pitchFamily="34" charset="0"/>
              </a:rPr>
              <a:t>may be the perfect fit for </a:t>
            </a:r>
            <a:r>
              <a:rPr lang="en-US" b="1" dirty="0" smtClean="0">
                <a:latin typeface="Calibri" pitchFamily="34" charset="0"/>
                <a:cs typeface="Calibri" pitchFamily="34" charset="0"/>
              </a:rPr>
              <a:t>playing chess or for a robotic arm </a:t>
            </a:r>
            <a:r>
              <a:rPr lang="en-US" dirty="0" smtClean="0">
                <a:latin typeface="Calibri" pitchFamily="34" charset="0"/>
                <a:cs typeface="Calibri" pitchFamily="34" charset="0"/>
              </a:rPr>
              <a:t>in the assembly line of a product, where the environment is static and getting the task done most efficiently is our main concern. However, in the case of real-world applications such as </a:t>
            </a:r>
            <a:r>
              <a:rPr lang="en-US" b="1" dirty="0" smtClean="0">
                <a:latin typeface="Calibri" pitchFamily="34" charset="0"/>
                <a:cs typeface="Calibri" pitchFamily="34" charset="0"/>
              </a:rPr>
              <a:t>self-driving cars,</a:t>
            </a:r>
            <a:r>
              <a:rPr lang="en-US" dirty="0" smtClean="0">
                <a:latin typeface="Calibri" pitchFamily="34" charset="0"/>
                <a:cs typeface="Calibri" pitchFamily="34" charset="0"/>
              </a:rPr>
              <a:t> a model-based approach might prompt the car to run over a pedestrian to reach its destination in less time (maximum reward), but a </a:t>
            </a:r>
            <a:r>
              <a:rPr lang="en-US" b="1" dirty="0" smtClean="0">
                <a:latin typeface="Calibri" pitchFamily="34" charset="0"/>
                <a:cs typeface="Calibri" pitchFamily="34" charset="0"/>
              </a:rPr>
              <a:t>model-free approach </a:t>
            </a:r>
            <a:r>
              <a:rPr lang="en-US" dirty="0" smtClean="0">
                <a:latin typeface="Calibri" pitchFamily="34" charset="0"/>
                <a:cs typeface="Calibri" pitchFamily="34" charset="0"/>
              </a:rPr>
              <a:t>would make the car wait till the road is clear (optimal way out).</a:t>
            </a:r>
          </a:p>
        </p:txBody>
      </p:sp>
      <p:sp>
        <p:nvSpPr>
          <p:cNvPr id="14" name="Rectangle 13"/>
          <p:cNvSpPr/>
          <p:nvPr/>
        </p:nvSpPr>
        <p:spPr>
          <a:xfrm>
            <a:off x="626533" y="2980267"/>
            <a:ext cx="1066800" cy="1693333"/>
          </a:xfrm>
          <a:prstGeom prst="rect">
            <a:avLst/>
          </a:prstGeom>
        </p:spPr>
        <p:txBody>
          <a:bodyPr wrap="square" rtlCol="0" anchor="ctr">
            <a:spAutoFit/>
          </a:bodyPr>
          <a:lstStyle/>
          <a:p>
            <a:pPr algn="ctr">
              <a:lnSpc>
                <a:spcPct val="150000"/>
              </a:lnSpc>
              <a:buFont typeface="Arial" pitchFamily="34" charset="0"/>
              <a:buChar char="•"/>
            </a:pPr>
            <a:endParaRPr lang="en-US" dirty="0" smtClean="0">
              <a:latin typeface="Calibri" pitchFamily="34" charset="0"/>
              <a:cs typeface="Calibri" pitchFamily="34"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22</a:t>
            </a:fld>
            <a:endParaRPr lang="en-US"/>
          </a:p>
        </p:txBody>
      </p:sp>
      <p:sp>
        <p:nvSpPr>
          <p:cNvPr id="10" name="Rectangle 9"/>
          <p:cNvSpPr/>
          <p:nvPr/>
        </p:nvSpPr>
        <p:spPr>
          <a:xfrm>
            <a:off x="509598" y="1051147"/>
            <a:ext cx="11318336" cy="52734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492662" y="731010"/>
            <a:ext cx="11377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RL learning Algorithms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1933" y="999066"/>
            <a:ext cx="11116734" cy="5355312"/>
          </a:xfrm>
          <a:prstGeom prst="rect">
            <a:avLst/>
          </a:prstGeom>
        </p:spPr>
        <p:txBody>
          <a:bodyPr wrap="square">
            <a:spAutoFit/>
          </a:bodyPr>
          <a:lstStyle/>
          <a:p>
            <a:r>
              <a:rPr lang="en-US" b="1" dirty="0" smtClean="0">
                <a:latin typeface="Calibri" pitchFamily="34" charset="0"/>
                <a:cs typeface="Calibri" pitchFamily="34" charset="0"/>
              </a:rPr>
              <a:t>Value-iteration and Policy-iteration algorithms   </a:t>
            </a:r>
          </a:p>
          <a:p>
            <a:r>
              <a:rPr lang="en-US" dirty="0" smtClean="0">
                <a:latin typeface="Calibri" pitchFamily="34" charset="0"/>
                <a:cs typeface="Calibri" pitchFamily="34" charset="0"/>
              </a:rPr>
              <a:t>These are two fundamental methods for solving Markov Decision Processes (MDPs).</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Both value-iteration and policy-iteration algorithms can be used for offline planning where the </a:t>
            </a:r>
            <a:r>
              <a:rPr lang="en-US" b="1" dirty="0" smtClean="0">
                <a:latin typeface="Calibri" pitchFamily="34" charset="0"/>
                <a:cs typeface="Calibri" pitchFamily="34" charset="0"/>
              </a:rPr>
              <a:t>agent is assumed to have prior knowledge</a:t>
            </a:r>
            <a:r>
              <a:rPr lang="en-US" dirty="0" smtClean="0">
                <a:latin typeface="Calibri" pitchFamily="34" charset="0"/>
                <a:cs typeface="Calibri" pitchFamily="34" charset="0"/>
              </a:rPr>
              <a:t> about the effects of its actions on the environment (they assume the MDP model is known) i.e. in </a:t>
            </a:r>
            <a:r>
              <a:rPr lang="en-US" b="1" dirty="0" smtClean="0">
                <a:latin typeface="Calibri" pitchFamily="34" charset="0"/>
                <a:cs typeface="Calibri" pitchFamily="34" charset="0"/>
              </a:rPr>
              <a:t>model-based learning</a:t>
            </a:r>
            <a:r>
              <a:rPr lang="en-US" dirty="0" smtClean="0">
                <a:latin typeface="Calibri" pitchFamily="34" charset="0"/>
                <a:cs typeface="Calibri" pitchFamily="34" charset="0"/>
              </a:rPr>
              <a:t>.</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Both algorithms assume that the agent knows the MDP model of the world (i.e. the agent knows the state-transition and reward probability functions). Therefore, they can be used by the agent to (offline) plan its actions given knowledge about the environment before interacting with it. </a:t>
            </a:r>
          </a:p>
          <a:p>
            <a:endParaRPr lang="en-US" dirty="0" smtClean="0">
              <a:latin typeface="Calibri" pitchFamily="34" charset="0"/>
              <a:cs typeface="Calibri" pitchFamily="34" charset="0"/>
            </a:endParaRPr>
          </a:p>
          <a:p>
            <a:r>
              <a:rPr lang="en-US" b="1" dirty="0" smtClean="0">
                <a:latin typeface="Calibri" pitchFamily="34" charset="0"/>
                <a:cs typeface="Calibri" pitchFamily="34" charset="0"/>
              </a:rPr>
              <a:t>The value function </a:t>
            </a:r>
            <a:r>
              <a:rPr lang="en-US" dirty="0" smtClean="0">
                <a:latin typeface="Calibri" pitchFamily="34" charset="0"/>
                <a:cs typeface="Calibri" pitchFamily="34" charset="0"/>
              </a:rPr>
              <a:t>(V(s)) represent how good is a state for an agent to be in. It is equal to the expected total reward for an agent starting from state s</a:t>
            </a:r>
            <a:r>
              <a:rPr lang="en-US" b="1" dirty="0" smtClean="0">
                <a:latin typeface="Calibri" pitchFamily="34" charset="0"/>
                <a:cs typeface="Calibri" pitchFamily="34" charset="0"/>
              </a:rPr>
              <a:t>. Value iteration computes the optimal state value function </a:t>
            </a:r>
            <a:r>
              <a:rPr lang="en-US" dirty="0" smtClean="0">
                <a:latin typeface="Calibri" pitchFamily="34" charset="0"/>
                <a:cs typeface="Calibri" pitchFamily="34" charset="0"/>
              </a:rPr>
              <a:t>by iteratively improving its prior estimate. </a:t>
            </a:r>
          </a:p>
          <a:p>
            <a:r>
              <a:rPr lang="en-US" dirty="0" smtClean="0">
                <a:latin typeface="Calibri" pitchFamily="34" charset="0"/>
                <a:cs typeface="Calibri" pitchFamily="34" charset="0"/>
              </a:rPr>
              <a:t>While value-iteration algorithm keeps improving the value function at each iteration until the value-function converges. </a:t>
            </a:r>
            <a:r>
              <a:rPr lang="en-US" b="1" dirty="0" smtClean="0">
                <a:latin typeface="Calibri" pitchFamily="34" charset="0"/>
                <a:cs typeface="Calibri" pitchFamily="34" charset="0"/>
              </a:rPr>
              <a:t>The policy-iteration algorithm computes the policy at each step and then compute the value function according to this new policy</a:t>
            </a:r>
            <a:r>
              <a:rPr lang="en-US" dirty="0" smtClean="0">
                <a:latin typeface="Calibri" pitchFamily="34" charset="0"/>
                <a:cs typeface="Calibri" pitchFamily="34" charset="0"/>
              </a:rPr>
              <a:t>, until convergence. Policy iteration is also guaranteed to converge to the optimal policy and it often takes less iterations to converge than the value-iteration algorithm.</a:t>
            </a:r>
          </a:p>
          <a:p>
            <a:endParaRPr lang="en-US" dirty="0" smtClean="0">
              <a:latin typeface="Calibri" pitchFamily="34" charset="0"/>
              <a:cs typeface="Calibri" pitchFamily="34" charset="0"/>
            </a:endParaRPr>
          </a:p>
        </p:txBody>
      </p:sp>
      <p:sp>
        <p:nvSpPr>
          <p:cNvPr id="14" name="Rectangle 13"/>
          <p:cNvSpPr/>
          <p:nvPr/>
        </p:nvSpPr>
        <p:spPr>
          <a:xfrm>
            <a:off x="626533" y="2980267"/>
            <a:ext cx="1066800" cy="1693333"/>
          </a:xfrm>
          <a:prstGeom prst="rect">
            <a:avLst/>
          </a:prstGeom>
        </p:spPr>
        <p:txBody>
          <a:bodyPr wrap="square" rtlCol="0" anchor="ctr">
            <a:spAutoFit/>
          </a:bodyPr>
          <a:lstStyle/>
          <a:p>
            <a:pPr algn="ctr">
              <a:lnSpc>
                <a:spcPct val="150000"/>
              </a:lnSpc>
              <a:buFont typeface="Arial" pitchFamily="34" charset="0"/>
              <a:buChar char="•"/>
            </a:pPr>
            <a:endParaRPr lang="en-US" dirty="0" smtClean="0">
              <a:latin typeface="Calibri" pitchFamily="34" charset="0"/>
              <a:cs typeface="Calibri" pitchFamily="34" charset="0"/>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23</a:t>
            </a:fld>
            <a:endParaRPr lang="en-US"/>
          </a:p>
        </p:txBody>
      </p:sp>
      <p:sp>
        <p:nvSpPr>
          <p:cNvPr id="10" name="Rectangle 9"/>
          <p:cNvSpPr/>
          <p:nvPr/>
        </p:nvSpPr>
        <p:spPr>
          <a:xfrm>
            <a:off x="509598" y="1051147"/>
            <a:ext cx="11318336" cy="52734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492662" y="731010"/>
            <a:ext cx="11377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RL learning Algorithms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1933" y="999066"/>
            <a:ext cx="11116734" cy="3139321"/>
          </a:xfrm>
          <a:prstGeom prst="rect">
            <a:avLst/>
          </a:prstGeom>
        </p:spPr>
        <p:txBody>
          <a:bodyPr wrap="square">
            <a:spAutoFit/>
          </a:bodyPr>
          <a:lstStyle/>
          <a:p>
            <a:r>
              <a:rPr lang="en-US" b="1" dirty="0" smtClean="0">
                <a:latin typeface="Calibri" pitchFamily="34" charset="0"/>
                <a:cs typeface="Calibri" pitchFamily="34" charset="0"/>
              </a:rPr>
              <a:t>Q-learning</a:t>
            </a:r>
            <a:r>
              <a:rPr lang="en-US" dirty="0" smtClean="0">
                <a:latin typeface="Calibri" pitchFamily="34" charset="0"/>
                <a:cs typeface="Calibri" pitchFamily="34" charset="0"/>
              </a:rPr>
              <a:t> which is a </a:t>
            </a:r>
            <a:r>
              <a:rPr lang="en-US" b="1" dirty="0" smtClean="0">
                <a:latin typeface="Calibri" pitchFamily="34" charset="0"/>
                <a:cs typeface="Calibri" pitchFamily="34" charset="0"/>
              </a:rPr>
              <a:t>model-free learning </a:t>
            </a:r>
            <a:r>
              <a:rPr lang="en-US" dirty="0" smtClean="0">
                <a:latin typeface="Calibri" pitchFamily="34" charset="0"/>
                <a:cs typeface="Calibri" pitchFamily="34" charset="0"/>
              </a:rPr>
              <a:t>algorithm can be used in situation where the agent initially knows only the possible states and actions but doesn't know the state-transition probabilities. In Q-learning, the agent improves its behavior through learning from the history of interactions with the environment.</a:t>
            </a:r>
          </a:p>
          <a:p>
            <a:endParaRPr lang="en-US" dirty="0" smtClean="0">
              <a:latin typeface="Calibri" pitchFamily="34" charset="0"/>
              <a:cs typeface="Calibri" pitchFamily="34" charset="0"/>
            </a:endParaRPr>
          </a:p>
          <a:p>
            <a:r>
              <a:rPr lang="en-US" b="1" dirty="0" smtClean="0">
                <a:latin typeface="Calibri" pitchFamily="34" charset="0"/>
                <a:cs typeface="Calibri" pitchFamily="34" charset="0"/>
              </a:rPr>
              <a:t>Q-Learning</a:t>
            </a:r>
            <a:r>
              <a:rPr lang="en-US" dirty="0" smtClean="0">
                <a:latin typeface="Calibri" pitchFamily="34" charset="0"/>
                <a:cs typeface="Calibri" pitchFamily="34" charset="0"/>
              </a:rPr>
              <a:t>  </a:t>
            </a:r>
            <a:r>
              <a:rPr lang="en-US" b="1" dirty="0" smtClean="0">
                <a:latin typeface="Calibri" pitchFamily="34" charset="0"/>
                <a:cs typeface="Calibri" pitchFamily="34" charset="0"/>
              </a:rPr>
              <a:t>does not assume that agent knows anything about the state-transition </a:t>
            </a:r>
            <a:r>
              <a:rPr lang="en-US" dirty="0" smtClean="0">
                <a:latin typeface="Calibri" pitchFamily="34" charset="0"/>
                <a:cs typeface="Calibri" pitchFamily="34" charset="0"/>
              </a:rPr>
              <a:t>and reward models. However, the agent will discover what are the good and bad actions by </a:t>
            </a:r>
            <a:r>
              <a:rPr lang="en-US" b="1" dirty="0" smtClean="0">
                <a:latin typeface="Calibri" pitchFamily="34" charset="0"/>
                <a:cs typeface="Calibri" pitchFamily="34" charset="0"/>
              </a:rPr>
              <a:t>trial and error</a:t>
            </a:r>
            <a:r>
              <a:rPr lang="en-US" dirty="0" smtClean="0"/>
              <a:t>.</a:t>
            </a:r>
          </a:p>
          <a:p>
            <a:endParaRPr lang="en-US" dirty="0" smtClean="0"/>
          </a:p>
          <a:p>
            <a:r>
              <a:rPr lang="en-US" dirty="0" smtClean="0">
                <a:latin typeface="Calibri" pitchFamily="34" charset="0"/>
                <a:cs typeface="Calibri" pitchFamily="34" charset="0"/>
              </a:rPr>
              <a:t>Q-learning agent may also utilize policies of other agents. Hence it is also called off-policy because the updated policy is different from the behavior policy. </a:t>
            </a:r>
            <a:r>
              <a:rPr lang="en-US" b="1" dirty="0" smtClean="0">
                <a:latin typeface="Calibri" pitchFamily="34" charset="0"/>
                <a:cs typeface="Calibri" pitchFamily="34" charset="0"/>
              </a:rPr>
              <a:t>Off-policy learning </a:t>
            </a:r>
            <a:r>
              <a:rPr lang="en-US" dirty="0" smtClean="0">
                <a:latin typeface="Calibri" pitchFamily="34" charset="0"/>
                <a:cs typeface="Calibri" pitchFamily="34" charset="0"/>
              </a:rPr>
              <a:t>can be very cost-effective when it comes to deployment in real-world, reinforcement learning scenarios. The characteristic of the agent to explore and find new ways and cater for the future rewards task makes it a suitable candidate for flexible operations.</a:t>
            </a:r>
          </a:p>
        </p:txBody>
      </p:sp>
      <p:pic>
        <p:nvPicPr>
          <p:cNvPr id="27650" name="Picture 2"/>
          <p:cNvPicPr>
            <a:picLocks noChangeAspect="1" noChangeArrowheads="1"/>
          </p:cNvPicPr>
          <p:nvPr/>
        </p:nvPicPr>
        <p:blipFill>
          <a:blip r:embed="rId2"/>
          <a:srcRect/>
          <a:stretch>
            <a:fillRect/>
          </a:stretch>
        </p:blipFill>
        <p:spPr bwMode="auto">
          <a:xfrm>
            <a:off x="6418263" y="4078268"/>
            <a:ext cx="5409670" cy="2235220"/>
          </a:xfrm>
          <a:prstGeom prst="rect">
            <a:avLst/>
          </a:prstGeom>
          <a:noFill/>
          <a:ln w="9525">
            <a:noFill/>
            <a:miter lim="800000"/>
            <a:headEnd/>
            <a:tailEnd/>
          </a:ln>
          <a:effectLst/>
        </p:spPr>
      </p:pic>
      <p:sp>
        <p:nvSpPr>
          <p:cNvPr id="17" name="TextBox 16"/>
          <p:cNvSpPr txBox="1"/>
          <p:nvPr/>
        </p:nvSpPr>
        <p:spPr>
          <a:xfrm>
            <a:off x="711200" y="4258733"/>
            <a:ext cx="5528733" cy="553998"/>
          </a:xfrm>
          <a:prstGeom prst="rect">
            <a:avLst/>
          </a:prstGeom>
          <a:noFill/>
        </p:spPr>
        <p:txBody>
          <a:bodyPr wrap="square" lIns="0" tIns="0" rIns="0" bIns="0" rtlCol="0">
            <a:spAutoFit/>
          </a:bodyPr>
          <a:lstStyle/>
          <a:p>
            <a:r>
              <a:rPr lang="en-US" dirty="0" err="1" smtClean="0">
                <a:latin typeface="Calibri" pitchFamily="34" charset="0"/>
                <a:cs typeface="Calibri" pitchFamily="34" charset="0"/>
              </a:rPr>
              <a:t>Eg</a:t>
            </a:r>
            <a:r>
              <a:rPr lang="en-US" dirty="0" smtClean="0">
                <a:latin typeface="Calibri" pitchFamily="34" charset="0"/>
                <a:cs typeface="Calibri" pitchFamily="34" charset="0"/>
              </a:rPr>
              <a:t>: Q-learning can be used for building a self-playing </a:t>
            </a:r>
            <a:r>
              <a:rPr lang="en-US" dirty="0" err="1" smtClean="0">
                <a:latin typeface="Calibri" pitchFamily="34" charset="0"/>
                <a:cs typeface="Calibri" pitchFamily="34" charset="0"/>
              </a:rPr>
              <a:t>PacMan</a:t>
            </a:r>
            <a:r>
              <a:rPr lang="en-US" dirty="0" smtClean="0">
                <a:latin typeface="Calibri" pitchFamily="34" charset="0"/>
                <a:cs typeface="Calibri" pitchFamily="34" charset="0"/>
              </a:rPr>
              <a:t> agent.</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dirty="0"/>
          </a:p>
        </p:txBody>
      </p:sp>
      <p:sp>
        <p:nvSpPr>
          <p:cNvPr id="5" name="Slide Number Placeholder 4"/>
          <p:cNvSpPr>
            <a:spLocks noGrp="1"/>
          </p:cNvSpPr>
          <p:nvPr>
            <p:ph type="sldNum" sz="quarter" idx="12"/>
          </p:nvPr>
        </p:nvSpPr>
        <p:spPr/>
        <p:txBody>
          <a:bodyPr/>
          <a:lstStyle/>
          <a:p>
            <a:fld id="{1E68DD1B-5CD8-424B-8173-19E182143E0A}" type="slidenum">
              <a:rPr lang="en-US" smtClean="0"/>
              <a:pPr/>
              <a:t>24</a:t>
            </a:fld>
            <a:endParaRPr lang="en-US"/>
          </a:p>
        </p:txBody>
      </p:sp>
      <p:sp>
        <p:nvSpPr>
          <p:cNvPr id="10" name="Rectangle 9"/>
          <p:cNvSpPr/>
          <p:nvPr/>
        </p:nvSpPr>
        <p:spPr>
          <a:xfrm>
            <a:off x="551931" y="907214"/>
            <a:ext cx="6619336" cy="52649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66278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Multi-Agent Reinforcement Learning (MARL)</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5733" y="1053867"/>
            <a:ext cx="6536266" cy="4662815"/>
          </a:xfrm>
          <a:prstGeom prst="rect">
            <a:avLst/>
          </a:prstGeom>
        </p:spPr>
        <p:txBody>
          <a:bodyPr wrap="square">
            <a:spAutoFit/>
          </a:bodyPr>
          <a:lstStyle/>
          <a:p>
            <a:pPr>
              <a:lnSpc>
                <a:spcPct val="150000"/>
              </a:lnSpc>
            </a:pPr>
            <a:r>
              <a:rPr lang="en-US" dirty="0" smtClean="0">
                <a:latin typeface="Calibri" pitchFamily="34" charset="0"/>
                <a:cs typeface="Calibri" pitchFamily="34" charset="0"/>
              </a:rPr>
              <a:t>A multi-agent system is a group of autonomous, interacting agents sharing a common environment, which they perceive with sensors and upon which they act with actuators . </a:t>
            </a:r>
          </a:p>
          <a:p>
            <a:pPr>
              <a:lnSpc>
                <a:spcPct val="150000"/>
              </a:lnSpc>
            </a:pPr>
            <a:r>
              <a:rPr lang="en-US" dirty="0" smtClean="0">
                <a:latin typeface="Calibri" pitchFamily="34" charset="0"/>
                <a:cs typeface="Calibri" pitchFamily="34" charset="0"/>
              </a:rPr>
              <a:t> Multi-agent systems are finding applications in a variety of domains including robotic teams, distributed control, resource management, collaborative decision support systems, data mining.</a:t>
            </a:r>
          </a:p>
          <a:p>
            <a:pPr>
              <a:lnSpc>
                <a:spcPct val="150000"/>
              </a:lnSpc>
            </a:pPr>
            <a:endParaRPr lang="en-US" dirty="0" smtClean="0"/>
          </a:p>
          <a:p>
            <a:pPr>
              <a:lnSpc>
                <a:spcPct val="150000"/>
              </a:lnSpc>
            </a:pPr>
            <a:r>
              <a:rPr lang="en-US" dirty="0" smtClean="0">
                <a:latin typeface="Calibri" pitchFamily="34" charset="0"/>
                <a:cs typeface="Calibri" pitchFamily="34" charset="0"/>
              </a:rPr>
              <a:t>In multi-agent systems, there are two forms of learning</a:t>
            </a:r>
            <a:r>
              <a:rPr lang="en-US" b="1" dirty="0" smtClean="0">
                <a:latin typeface="Calibri" pitchFamily="34" charset="0"/>
                <a:cs typeface="Calibri" pitchFamily="34" charset="0"/>
              </a:rPr>
              <a:t>: centralized learning</a:t>
            </a:r>
            <a:r>
              <a:rPr lang="en-US" dirty="0" smtClean="0">
                <a:latin typeface="Calibri" pitchFamily="34" charset="0"/>
                <a:cs typeface="Calibri" pitchFamily="34" charset="0"/>
              </a:rPr>
              <a:t>, that is, learning done by a single agent independent of the other agents; and </a:t>
            </a:r>
            <a:r>
              <a:rPr lang="en-US" b="1" dirty="0" smtClean="0">
                <a:latin typeface="Calibri" pitchFamily="34" charset="0"/>
                <a:cs typeface="Calibri" pitchFamily="34" charset="0"/>
              </a:rPr>
              <a:t>distributed learning</a:t>
            </a:r>
            <a:r>
              <a:rPr lang="en-US" dirty="0" smtClean="0">
                <a:latin typeface="Calibri" pitchFamily="34" charset="0"/>
                <a:cs typeface="Calibri" pitchFamily="34" charset="0"/>
              </a:rPr>
              <a:t>, that is, learning that becomes possible only because several agents are present</a:t>
            </a:r>
          </a:p>
        </p:txBody>
      </p:sp>
      <p:sp>
        <p:nvSpPr>
          <p:cNvPr id="15" name="Rectangle 14"/>
          <p:cNvSpPr/>
          <p:nvPr/>
        </p:nvSpPr>
        <p:spPr>
          <a:xfrm>
            <a:off x="7255933" y="812800"/>
            <a:ext cx="4775200" cy="53593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14" name="Picture 13" descr="hideandseek.gif"/>
          <p:cNvPicPr>
            <a:picLocks noChangeAspect="1"/>
          </p:cNvPicPr>
          <p:nvPr/>
        </p:nvPicPr>
        <p:blipFill>
          <a:blip r:embed="rId2"/>
          <a:stretch>
            <a:fillRect/>
          </a:stretch>
        </p:blipFill>
        <p:spPr>
          <a:xfrm>
            <a:off x="7315199" y="3509431"/>
            <a:ext cx="4688652" cy="2637367"/>
          </a:xfrm>
          <a:prstGeom prst="rect">
            <a:avLst/>
          </a:prstGeom>
        </p:spPr>
      </p:pic>
      <p:sp>
        <p:nvSpPr>
          <p:cNvPr id="18" name="Rectangle 17"/>
          <p:cNvSpPr/>
          <p:nvPr/>
        </p:nvSpPr>
        <p:spPr>
          <a:xfrm>
            <a:off x="7282931" y="3177876"/>
            <a:ext cx="47482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Calibri" pitchFamily="34" charset="0"/>
                <a:cs typeface="Calibri" pitchFamily="34" charset="0"/>
              </a:rPr>
              <a:t>Agents learning to play hide and seek</a:t>
            </a:r>
            <a:endParaRPr lang="en-US" sz="2000" b="1" dirty="0">
              <a:solidFill>
                <a:schemeClr val="bg1"/>
              </a:solidFill>
              <a:latin typeface="Calibri" pitchFamily="34" charset="0"/>
              <a:cs typeface="Calibri" pitchFamily="34" charset="0"/>
            </a:endParaRPr>
          </a:p>
        </p:txBody>
      </p:sp>
      <p:sp>
        <p:nvSpPr>
          <p:cNvPr id="19" name="Rectangle 18"/>
          <p:cNvSpPr/>
          <p:nvPr/>
        </p:nvSpPr>
        <p:spPr>
          <a:xfrm>
            <a:off x="7306732" y="956733"/>
            <a:ext cx="4673601" cy="2062103"/>
          </a:xfrm>
          <a:prstGeom prst="rect">
            <a:avLst/>
          </a:prstGeom>
        </p:spPr>
        <p:txBody>
          <a:bodyPr wrap="square">
            <a:spAutoFit/>
          </a:bodyPr>
          <a:lstStyle/>
          <a:p>
            <a:r>
              <a:rPr lang="en-US" sz="1600" dirty="0" smtClean="0">
                <a:latin typeface="Calibri" pitchFamily="34" charset="0"/>
                <a:cs typeface="Calibri" pitchFamily="34" charset="0"/>
              </a:rPr>
              <a:t>MARL can be further broken down into :</a:t>
            </a:r>
          </a:p>
          <a:p>
            <a:r>
              <a:rPr lang="en-US" sz="1600" dirty="0" smtClean="0">
                <a:latin typeface="Calibri" pitchFamily="34" charset="0"/>
                <a:cs typeface="Calibri" pitchFamily="34" charset="0"/>
              </a:rPr>
              <a:t>· </a:t>
            </a:r>
            <a:r>
              <a:rPr lang="en-US" sz="1600" b="1" dirty="0" smtClean="0">
                <a:latin typeface="Calibri" pitchFamily="34" charset="0"/>
                <a:cs typeface="Calibri" pitchFamily="34" charset="0"/>
              </a:rPr>
              <a:t>Cooperative</a:t>
            </a:r>
            <a:r>
              <a:rPr lang="en-US" sz="1600" dirty="0" smtClean="0">
                <a:latin typeface="Calibri" pitchFamily="34" charset="0"/>
                <a:cs typeface="Calibri" pitchFamily="34" charset="0"/>
              </a:rPr>
              <a:t>: All agents working towards a common goal</a:t>
            </a:r>
          </a:p>
          <a:p>
            <a:r>
              <a:rPr lang="en-US" sz="1600" dirty="0" smtClean="0">
                <a:latin typeface="Calibri" pitchFamily="34" charset="0"/>
                <a:cs typeface="Calibri" pitchFamily="34" charset="0"/>
              </a:rPr>
              <a:t>·</a:t>
            </a:r>
            <a:r>
              <a:rPr lang="en-US" sz="1600" b="1" dirty="0" smtClean="0">
                <a:latin typeface="Calibri" pitchFamily="34" charset="0"/>
                <a:cs typeface="Calibri" pitchFamily="34" charset="0"/>
              </a:rPr>
              <a:t> Competitive</a:t>
            </a:r>
            <a:r>
              <a:rPr lang="en-US" sz="1600" dirty="0" smtClean="0">
                <a:latin typeface="Calibri" pitchFamily="34" charset="0"/>
                <a:cs typeface="Calibri" pitchFamily="34" charset="0"/>
              </a:rPr>
              <a:t>: Agents competing with one another.</a:t>
            </a:r>
          </a:p>
          <a:p>
            <a:r>
              <a:rPr lang="en-US" sz="1600" dirty="0" smtClean="0">
                <a:latin typeface="Calibri" pitchFamily="34" charset="0"/>
                <a:cs typeface="Calibri" pitchFamily="34" charset="0"/>
              </a:rPr>
              <a:t>· Some mix of the two: Think a 5v5 basketball game, where individuals on the same team are coordinating with one another, but the two teams are competing against one another.</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dirty="0"/>
          </a:p>
        </p:txBody>
      </p:sp>
      <p:sp>
        <p:nvSpPr>
          <p:cNvPr id="5" name="Slide Number Placeholder 4"/>
          <p:cNvSpPr>
            <a:spLocks noGrp="1"/>
          </p:cNvSpPr>
          <p:nvPr>
            <p:ph type="sldNum" sz="quarter" idx="12"/>
          </p:nvPr>
        </p:nvSpPr>
        <p:spPr/>
        <p:txBody>
          <a:bodyPr/>
          <a:lstStyle/>
          <a:p>
            <a:fld id="{1E68DD1B-5CD8-424B-8173-19E182143E0A}" type="slidenum">
              <a:rPr lang="en-US" smtClean="0"/>
              <a:pPr/>
              <a:t>25</a:t>
            </a:fld>
            <a:endParaRPr lang="en-US"/>
          </a:p>
        </p:txBody>
      </p:sp>
      <p:sp>
        <p:nvSpPr>
          <p:cNvPr id="10" name="Rectangle 9"/>
          <p:cNvSpPr/>
          <p:nvPr/>
        </p:nvSpPr>
        <p:spPr>
          <a:xfrm>
            <a:off x="551931" y="907215"/>
            <a:ext cx="7059602" cy="19629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7059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Deep Reinforcement Learning </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5732" y="1053867"/>
            <a:ext cx="6993467" cy="1754326"/>
          </a:xfrm>
          <a:prstGeom prst="rect">
            <a:avLst/>
          </a:prstGeom>
        </p:spPr>
        <p:txBody>
          <a:bodyPr wrap="square">
            <a:spAutoFit/>
          </a:bodyPr>
          <a:lstStyle/>
          <a:p>
            <a:pPr>
              <a:lnSpc>
                <a:spcPct val="150000"/>
              </a:lnSpc>
            </a:pPr>
            <a:r>
              <a:rPr lang="en-US" dirty="0" smtClean="0">
                <a:latin typeface="Calibri" pitchFamily="34" charset="0"/>
                <a:cs typeface="Calibri" pitchFamily="34" charset="0"/>
              </a:rPr>
              <a:t>Deep reinforcement learning combines artificial neural networks with a framework of reinforcement learning that helps the agents learn how to reach their goals. For example, using a neural network to  learn the optimal policy.</a:t>
            </a:r>
          </a:p>
        </p:txBody>
      </p:sp>
      <p:sp>
        <p:nvSpPr>
          <p:cNvPr id="15" name="Rectangle 14"/>
          <p:cNvSpPr/>
          <p:nvPr/>
        </p:nvSpPr>
        <p:spPr>
          <a:xfrm>
            <a:off x="7696199" y="753534"/>
            <a:ext cx="4334933" cy="179493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28674" name="Picture 2"/>
          <p:cNvPicPr>
            <a:picLocks noChangeAspect="1" noChangeArrowheads="1"/>
          </p:cNvPicPr>
          <p:nvPr/>
        </p:nvPicPr>
        <p:blipFill>
          <a:blip r:embed="rId2" cstate="print"/>
          <a:srcRect/>
          <a:stretch>
            <a:fillRect/>
          </a:stretch>
        </p:blipFill>
        <p:spPr bwMode="auto">
          <a:xfrm>
            <a:off x="8305800" y="813330"/>
            <a:ext cx="3135311" cy="1692803"/>
          </a:xfrm>
          <a:prstGeom prst="rect">
            <a:avLst/>
          </a:prstGeom>
          <a:noFill/>
          <a:ln w="9525">
            <a:noFill/>
            <a:miter lim="800000"/>
            <a:headEnd/>
            <a:tailEnd/>
          </a:ln>
          <a:effectLst/>
        </p:spPr>
      </p:pic>
      <p:sp>
        <p:nvSpPr>
          <p:cNvPr id="16" name="Rectangle 15"/>
          <p:cNvSpPr/>
          <p:nvPr/>
        </p:nvSpPr>
        <p:spPr>
          <a:xfrm>
            <a:off x="585798" y="2964614"/>
            <a:ext cx="7059602" cy="356318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7" name="Rectangle 16"/>
          <p:cNvSpPr/>
          <p:nvPr/>
        </p:nvSpPr>
        <p:spPr>
          <a:xfrm>
            <a:off x="577332" y="2949276"/>
            <a:ext cx="70596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Advancement in Deep RL</a:t>
            </a:r>
            <a:endParaRPr lang="en-US" sz="2000" b="1" dirty="0">
              <a:solidFill>
                <a:schemeClr val="bg1"/>
              </a:solidFill>
              <a:latin typeface="Calibri" pitchFamily="34" charset="0"/>
              <a:cs typeface="Calibri" pitchFamily="34" charset="0"/>
            </a:endParaRPr>
          </a:p>
        </p:txBody>
      </p:sp>
      <p:sp>
        <p:nvSpPr>
          <p:cNvPr id="20" name="TextBox 19"/>
          <p:cNvSpPr txBox="1"/>
          <p:nvPr/>
        </p:nvSpPr>
        <p:spPr>
          <a:xfrm>
            <a:off x="618067" y="3369733"/>
            <a:ext cx="6993466" cy="2769989"/>
          </a:xfrm>
          <a:prstGeom prst="rect">
            <a:avLst/>
          </a:prstGeom>
          <a:noFill/>
        </p:spPr>
        <p:txBody>
          <a:bodyPr wrap="square" lIns="0" tIns="0" rIns="0" bIns="0" rtlCol="0">
            <a:spAutoFit/>
          </a:bodyPr>
          <a:lstStyle/>
          <a:p>
            <a:pPr algn="l">
              <a:buFont typeface="Arial" pitchFamily="34" charset="0"/>
              <a:buChar char="•"/>
            </a:pPr>
            <a:r>
              <a:rPr lang="en-US" dirty="0" smtClean="0">
                <a:latin typeface="Calibri" pitchFamily="34" charset="0"/>
                <a:cs typeface="Calibri" pitchFamily="34" charset="0"/>
              </a:rPr>
              <a:t>Excel humans in a series of classic </a:t>
            </a:r>
            <a:r>
              <a:rPr lang="en-US" b="1" dirty="0" smtClean="0">
                <a:latin typeface="Calibri" pitchFamily="34" charset="0"/>
                <a:cs typeface="Calibri" pitchFamily="34" charset="0"/>
              </a:rPr>
              <a:t>Atari games</a:t>
            </a:r>
            <a:r>
              <a:rPr lang="en-US" dirty="0" smtClean="0">
                <a:latin typeface="Calibri" pitchFamily="34" charset="0"/>
                <a:cs typeface="Calibri" pitchFamily="34" charset="0"/>
              </a:rPr>
              <a:t>. The RL agent is trying to maximize the score by breaking all the blocks. After a few hours of training, it has an epiphany-  it realizes that if it actually tunnels through the game, it can use the physics of the game to win it !!  </a:t>
            </a:r>
          </a:p>
          <a:p>
            <a:pPr algn="l">
              <a:buFont typeface="Arial" pitchFamily="34" charset="0"/>
              <a:buChar char="•"/>
            </a:pPr>
            <a:endParaRPr lang="en-US" dirty="0" smtClean="0">
              <a:latin typeface="Calibri" pitchFamily="34" charset="0"/>
              <a:cs typeface="Calibri" pitchFamily="34" charset="0"/>
            </a:endParaRPr>
          </a:p>
          <a:p>
            <a:pPr>
              <a:buFont typeface="Arial" pitchFamily="34" charset="0"/>
              <a:buChar char="•"/>
            </a:pPr>
            <a:r>
              <a:rPr lang="en-US" b="1" dirty="0" err="1" smtClean="0">
                <a:latin typeface="Calibri" pitchFamily="34" charset="0"/>
                <a:cs typeface="Calibri" pitchFamily="34" charset="0"/>
              </a:rPr>
              <a:t>AlphaGo</a:t>
            </a:r>
            <a:r>
              <a:rPr lang="en-US" dirty="0" smtClean="0">
                <a:latin typeface="Calibri" pitchFamily="34" charset="0"/>
                <a:cs typeface="Calibri" pitchFamily="34" charset="0"/>
              </a:rPr>
              <a:t> designed by </a:t>
            </a:r>
            <a:r>
              <a:rPr lang="en-US" b="1" dirty="0" smtClean="0">
                <a:latin typeface="Calibri" pitchFamily="34" charset="0"/>
                <a:cs typeface="Calibri" pitchFamily="34" charset="0"/>
              </a:rPr>
              <a:t>Google’s </a:t>
            </a:r>
            <a:r>
              <a:rPr lang="en-US" b="1" dirty="0" err="1" smtClean="0">
                <a:latin typeface="Calibri" pitchFamily="34" charset="0"/>
                <a:cs typeface="Calibri" pitchFamily="34" charset="0"/>
              </a:rPr>
              <a:t>DeepMind</a:t>
            </a:r>
            <a:r>
              <a:rPr lang="en-US" b="1" dirty="0" smtClean="0">
                <a:latin typeface="Calibri" pitchFamily="34" charset="0"/>
                <a:cs typeface="Calibri" pitchFamily="34" charset="0"/>
              </a:rPr>
              <a:t> </a:t>
            </a:r>
            <a:r>
              <a:rPr lang="en-US" dirty="0" smtClean="0">
                <a:latin typeface="Calibri" pitchFamily="34" charset="0"/>
                <a:cs typeface="Calibri" pitchFamily="34" charset="0"/>
              </a:rPr>
              <a:t>emphatically outplayed and outclassed Mr. </a:t>
            </a:r>
            <a:r>
              <a:rPr lang="en-US" dirty="0" err="1" smtClean="0">
                <a:latin typeface="Calibri" pitchFamily="34" charset="0"/>
                <a:cs typeface="Calibri" pitchFamily="34" charset="0"/>
              </a:rPr>
              <a:t>Sidol</a:t>
            </a:r>
            <a:r>
              <a:rPr lang="en-US" dirty="0" smtClean="0">
                <a:latin typeface="Calibri" pitchFamily="34" charset="0"/>
                <a:cs typeface="Calibri" pitchFamily="34" charset="0"/>
              </a:rPr>
              <a:t> and won the series 4-1., The algorithm (based on CNN) was guided by several human experts during the training phase. The next generation </a:t>
            </a:r>
            <a:r>
              <a:rPr lang="en-US" b="1" dirty="0" err="1" smtClean="0">
                <a:latin typeface="Calibri" pitchFamily="34" charset="0"/>
                <a:cs typeface="Calibri" pitchFamily="34" charset="0"/>
              </a:rPr>
              <a:t>AlphaGo</a:t>
            </a:r>
            <a:r>
              <a:rPr lang="en-US" b="1" dirty="0" smtClean="0">
                <a:latin typeface="Calibri" pitchFamily="34" charset="0"/>
                <a:cs typeface="Calibri" pitchFamily="34" charset="0"/>
              </a:rPr>
              <a:t> Zero </a:t>
            </a:r>
            <a:r>
              <a:rPr lang="en-US" dirty="0" smtClean="0">
                <a:latin typeface="Calibri" pitchFamily="34" charset="0"/>
                <a:cs typeface="Calibri" pitchFamily="34" charset="0"/>
              </a:rPr>
              <a:t>(based on residual architecture)was self-trained with hours and hours of training and beat its predecessor.</a:t>
            </a:r>
            <a:r>
              <a:rPr lang="en-US" dirty="0" smtClean="0"/>
              <a:t> </a:t>
            </a:r>
            <a:endParaRPr lang="en-US" dirty="0" smtClean="0">
              <a:latin typeface="Calibri" pitchFamily="34" charset="0"/>
              <a:cs typeface="Calibri" pitchFamily="34" charset="0"/>
            </a:endParaRPr>
          </a:p>
        </p:txBody>
      </p:sp>
      <p:sp>
        <p:nvSpPr>
          <p:cNvPr id="22" name="Rectangle 21"/>
          <p:cNvSpPr/>
          <p:nvPr/>
        </p:nvSpPr>
        <p:spPr>
          <a:xfrm>
            <a:off x="7696198" y="2599268"/>
            <a:ext cx="4334933" cy="19303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24" name="Picture 23" descr="breakout.gif"/>
          <p:cNvPicPr>
            <a:picLocks noChangeAspect="1"/>
          </p:cNvPicPr>
          <p:nvPr/>
        </p:nvPicPr>
        <p:blipFill>
          <a:blip r:embed="rId3" cstate="print"/>
          <a:stretch>
            <a:fillRect/>
          </a:stretch>
        </p:blipFill>
        <p:spPr>
          <a:xfrm>
            <a:off x="9118601" y="2641599"/>
            <a:ext cx="1871133" cy="1871133"/>
          </a:xfrm>
          <a:prstGeom prst="rect">
            <a:avLst/>
          </a:prstGeom>
        </p:spPr>
      </p:pic>
      <p:sp>
        <p:nvSpPr>
          <p:cNvPr id="25" name="Rectangle 24"/>
          <p:cNvSpPr/>
          <p:nvPr/>
        </p:nvSpPr>
        <p:spPr>
          <a:xfrm>
            <a:off x="7704665" y="4588934"/>
            <a:ext cx="4334933" cy="19303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28675" name="Picture 3"/>
          <p:cNvPicPr>
            <a:picLocks noChangeAspect="1" noChangeArrowheads="1"/>
          </p:cNvPicPr>
          <p:nvPr/>
        </p:nvPicPr>
        <p:blipFill>
          <a:blip r:embed="rId4"/>
          <a:srcRect/>
          <a:stretch>
            <a:fillRect/>
          </a:stretch>
        </p:blipFill>
        <p:spPr bwMode="auto">
          <a:xfrm>
            <a:off x="7780868" y="4643045"/>
            <a:ext cx="4131734" cy="1808556"/>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67895"/>
            <a:ext cx="9144000" cy="922211"/>
          </a:xfrm>
        </p:spPr>
        <p:txBody>
          <a:bodyPr>
            <a:normAutofit/>
          </a:bodyPr>
          <a:lstStyle/>
          <a:p>
            <a:r>
              <a:rPr lang="en-US" sz="5400" b="1" dirty="0" smtClean="0">
                <a:solidFill>
                  <a:srgbClr val="0070C0"/>
                </a:solidFill>
              </a:rPr>
              <a:t>Lab Work</a:t>
            </a:r>
            <a:endParaRPr lang="en-US" sz="5400" b="1" dirty="0">
              <a:solidFill>
                <a:srgbClr val="0070C0"/>
              </a:solidFill>
            </a:endParaRPr>
          </a:p>
        </p:txBody>
      </p:sp>
    </p:spTree>
    <p:extLst>
      <p:ext uri="{BB962C8B-B14F-4D97-AF65-F5344CB8AC3E}">
        <p14:creationId xmlns:p14="http://schemas.microsoft.com/office/powerpoint/2010/main" val="2675827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285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3</a:t>
            </a:fld>
            <a:endParaRPr lang="en-US"/>
          </a:p>
        </p:txBody>
      </p:sp>
      <p:sp>
        <p:nvSpPr>
          <p:cNvPr id="8" name="Rectangle 7"/>
          <p:cNvSpPr/>
          <p:nvPr/>
        </p:nvSpPr>
        <p:spPr>
          <a:xfrm>
            <a:off x="6544733" y="778933"/>
            <a:ext cx="5195818" cy="5528734"/>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1931" y="907214"/>
            <a:ext cx="5925069" cy="34361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lnSpc>
                <a:spcPct val="150000"/>
              </a:lnSpc>
              <a:buFont typeface="Arial" pitchFamily="34" charset="0"/>
              <a:buChar char="•"/>
            </a:pPr>
            <a:r>
              <a:rPr lang="en-US" dirty="0" smtClean="0">
                <a:solidFill>
                  <a:schemeClr val="tx1"/>
                </a:solidFill>
                <a:latin typeface="Calibri" pitchFamily="34" charset="0"/>
                <a:cs typeface="Calibri" pitchFamily="34" charset="0"/>
              </a:rPr>
              <a:t>Training set to teach models to yield the desired output. </a:t>
            </a:r>
          </a:p>
          <a:p>
            <a:pPr algn="just">
              <a:lnSpc>
                <a:spcPct val="150000"/>
              </a:lnSpc>
              <a:buFont typeface="Arial" pitchFamily="34" charset="0"/>
              <a:buChar char="•"/>
            </a:pPr>
            <a:r>
              <a:rPr lang="en-US" dirty="0" smtClean="0">
                <a:solidFill>
                  <a:schemeClr val="tx1"/>
                </a:solidFill>
                <a:latin typeface="Calibri" pitchFamily="34" charset="0"/>
                <a:cs typeface="Calibri" pitchFamily="34" charset="0"/>
              </a:rPr>
              <a:t>Training dataset includes inputs and correct outputs (targets), which allow the model to learn over time. </a:t>
            </a:r>
          </a:p>
          <a:p>
            <a:pPr algn="just">
              <a:lnSpc>
                <a:spcPct val="150000"/>
              </a:lnSpc>
              <a:buFont typeface="Arial" pitchFamily="34" charset="0"/>
              <a:buChar char="•"/>
            </a:pPr>
            <a:r>
              <a:rPr lang="en-US" dirty="0" smtClean="0">
                <a:solidFill>
                  <a:schemeClr val="tx1"/>
                </a:solidFill>
                <a:latin typeface="Calibri" pitchFamily="34" charset="0"/>
                <a:cs typeface="Calibri" pitchFamily="34" charset="0"/>
              </a:rPr>
              <a:t>The algorithm measures its accuracy through the loss function, adjusting until the error is minimized.</a:t>
            </a:r>
          </a:p>
          <a:p>
            <a:pPr algn="just">
              <a:lnSpc>
                <a:spcPct val="150000"/>
              </a:lnSpc>
              <a:buFont typeface="Arial" pitchFamily="34" charset="0"/>
              <a:buChar char="•"/>
            </a:pPr>
            <a:r>
              <a:rPr lang="en-US" dirty="0" smtClean="0">
                <a:solidFill>
                  <a:schemeClr val="tx1"/>
                </a:solidFill>
                <a:latin typeface="Calibri" pitchFamily="34" charset="0"/>
                <a:cs typeface="Calibri" pitchFamily="34" charset="0"/>
              </a:rPr>
              <a:t>Deals with classification and regression. </a:t>
            </a:r>
            <a:r>
              <a:rPr lang="en-US" dirty="0" err="1" smtClean="0">
                <a:solidFill>
                  <a:schemeClr val="tx1"/>
                </a:solidFill>
                <a:latin typeface="Calibri" pitchFamily="34" charset="0"/>
                <a:cs typeface="Calibri" pitchFamily="34" charset="0"/>
              </a:rPr>
              <a:t>Eg</a:t>
            </a:r>
            <a:r>
              <a:rPr lang="en-US" dirty="0" smtClean="0">
                <a:solidFill>
                  <a:schemeClr val="tx1"/>
                </a:solidFill>
                <a:latin typeface="Calibri" pitchFamily="34" charset="0"/>
                <a:cs typeface="Calibri" pitchFamily="34" charset="0"/>
              </a:rPr>
              <a:t>: Classifying cats and dogs, by training on images of the two categories or</a:t>
            </a:r>
            <a:r>
              <a:rPr lang="en-US" b="1" dirty="0" smtClean="0">
                <a:solidFill>
                  <a:schemeClr val="tx1"/>
                </a:solidFill>
                <a:latin typeface="Calibri" pitchFamily="34" charset="0"/>
                <a:cs typeface="Calibri" pitchFamily="34" charset="0"/>
              </a:rPr>
              <a:t> </a:t>
            </a:r>
            <a:r>
              <a:rPr lang="en-US" dirty="0" smtClean="0">
                <a:solidFill>
                  <a:schemeClr val="tx1"/>
                </a:solidFill>
                <a:latin typeface="Calibri" pitchFamily="34" charset="0"/>
                <a:cs typeface="Calibri" pitchFamily="34" charset="0"/>
              </a:rPr>
              <a:t>Forecasting temperature using data over the past years.</a:t>
            </a: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59504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Supervised Learning</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6544733" y="794952"/>
            <a:ext cx="5195628" cy="5495782"/>
            <a:chOff x="6544733" y="794952"/>
            <a:chExt cx="5195628" cy="5495782"/>
          </a:xfrm>
        </p:grpSpPr>
        <p:pic>
          <p:nvPicPr>
            <p:cNvPr id="27" name="Picture 26" descr="0_PuscwCsUr09xZ0SJ.gif"/>
            <p:cNvPicPr>
              <a:picLocks noChangeAspect="1"/>
            </p:cNvPicPr>
            <p:nvPr/>
          </p:nvPicPr>
          <p:blipFill>
            <a:blip r:embed="rId2" cstate="print"/>
            <a:stretch>
              <a:fillRect/>
            </a:stretch>
          </p:blipFill>
          <p:spPr>
            <a:xfrm>
              <a:off x="6544733" y="794952"/>
              <a:ext cx="5195628" cy="2507043"/>
            </a:xfrm>
            <a:prstGeom prst="rect">
              <a:avLst/>
            </a:prstGeom>
          </p:spPr>
        </p:pic>
        <p:pic>
          <p:nvPicPr>
            <p:cNvPr id="3075" name="Picture 3"/>
            <p:cNvPicPr>
              <a:picLocks noChangeAspect="1" noChangeArrowheads="1"/>
            </p:cNvPicPr>
            <p:nvPr/>
          </p:nvPicPr>
          <p:blipFill>
            <a:blip r:embed="rId3"/>
            <a:srcRect/>
            <a:stretch>
              <a:fillRect/>
            </a:stretch>
          </p:blipFill>
          <p:spPr bwMode="auto">
            <a:xfrm>
              <a:off x="6570133" y="3302000"/>
              <a:ext cx="5147733" cy="2988734"/>
            </a:xfrm>
            <a:prstGeom prst="rect">
              <a:avLst/>
            </a:prstGeom>
            <a:noFill/>
            <a:ln w="9525">
              <a:noFill/>
              <a:miter lim="800000"/>
              <a:headEnd/>
              <a:tailEnd/>
            </a:ln>
            <a:effectLst/>
          </p:spPr>
        </p:pic>
      </p:grpSp>
      <p:sp>
        <p:nvSpPr>
          <p:cNvPr id="29" name="Rectangle 28"/>
          <p:cNvSpPr/>
          <p:nvPr/>
        </p:nvSpPr>
        <p:spPr>
          <a:xfrm>
            <a:off x="551930" y="4411132"/>
            <a:ext cx="5925069" cy="187960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grpSp>
        <p:nvGrpSpPr>
          <p:cNvPr id="34" name="Group 33"/>
          <p:cNvGrpSpPr/>
          <p:nvPr/>
        </p:nvGrpSpPr>
        <p:grpSpPr>
          <a:xfrm>
            <a:off x="594249" y="4453468"/>
            <a:ext cx="5823484" cy="1820333"/>
            <a:chOff x="594249" y="4453468"/>
            <a:chExt cx="5823484" cy="1820333"/>
          </a:xfrm>
        </p:grpSpPr>
        <p:pic>
          <p:nvPicPr>
            <p:cNvPr id="3076" name="Picture 4"/>
            <p:cNvPicPr>
              <a:picLocks noChangeAspect="1" noChangeArrowheads="1"/>
            </p:cNvPicPr>
            <p:nvPr/>
          </p:nvPicPr>
          <p:blipFill>
            <a:blip r:embed="rId4"/>
            <a:srcRect/>
            <a:stretch>
              <a:fillRect/>
            </a:stretch>
          </p:blipFill>
          <p:spPr bwMode="auto">
            <a:xfrm>
              <a:off x="594249" y="4453468"/>
              <a:ext cx="2682344" cy="1798106"/>
            </a:xfrm>
            <a:prstGeom prst="rect">
              <a:avLst/>
            </a:prstGeom>
            <a:noFill/>
            <a:ln w="9525">
              <a:noFill/>
              <a:miter lim="800000"/>
              <a:headEnd/>
              <a:tailEnd/>
            </a:ln>
            <a:effectLst/>
          </p:spPr>
        </p:pic>
        <p:grpSp>
          <p:nvGrpSpPr>
            <p:cNvPr id="33" name="Group 32"/>
            <p:cNvGrpSpPr/>
            <p:nvPr/>
          </p:nvGrpSpPr>
          <p:grpSpPr>
            <a:xfrm>
              <a:off x="3427942" y="4501743"/>
              <a:ext cx="2989791" cy="1772058"/>
              <a:chOff x="3427942" y="4501743"/>
              <a:chExt cx="2989791" cy="1772058"/>
            </a:xfrm>
          </p:grpSpPr>
          <p:pic>
            <p:nvPicPr>
              <p:cNvPr id="3077" name="Picture 5"/>
              <p:cNvPicPr>
                <a:picLocks noChangeAspect="1" noChangeArrowheads="1"/>
              </p:cNvPicPr>
              <p:nvPr/>
            </p:nvPicPr>
            <p:blipFill>
              <a:blip r:embed="rId5"/>
              <a:srcRect/>
              <a:stretch>
                <a:fillRect/>
              </a:stretch>
            </p:blipFill>
            <p:spPr bwMode="auto">
              <a:xfrm>
                <a:off x="3427942" y="4501743"/>
                <a:ext cx="2989791" cy="1772058"/>
              </a:xfrm>
              <a:prstGeom prst="rect">
                <a:avLst/>
              </a:prstGeom>
              <a:noFill/>
              <a:ln w="9525">
                <a:noFill/>
                <a:miter lim="800000"/>
                <a:headEnd/>
                <a:tailEnd/>
              </a:ln>
              <a:effectLst/>
            </p:spPr>
          </p:pic>
          <p:sp>
            <p:nvSpPr>
              <p:cNvPr id="32" name="TextBox 31"/>
              <p:cNvSpPr txBox="1"/>
              <p:nvPr/>
            </p:nvSpPr>
            <p:spPr>
              <a:xfrm>
                <a:off x="3911601" y="4504267"/>
                <a:ext cx="2108200" cy="169277"/>
              </a:xfrm>
              <a:prstGeom prst="rect">
                <a:avLst/>
              </a:prstGeom>
              <a:noFill/>
            </p:spPr>
            <p:txBody>
              <a:bodyPr wrap="square" lIns="0" tIns="0" rIns="0" bIns="0" rtlCol="0">
                <a:spAutoFit/>
              </a:bodyPr>
              <a:lstStyle/>
              <a:p>
                <a:pPr algn="l"/>
                <a:r>
                  <a:rPr lang="en-US" sz="1100" b="1" dirty="0" smtClean="0">
                    <a:solidFill>
                      <a:schemeClr val="tx1">
                        <a:lumMod val="65000"/>
                        <a:lumOff val="35000"/>
                      </a:schemeClr>
                    </a:solidFill>
                  </a:rPr>
                  <a:t>Regression</a:t>
                </a:r>
              </a:p>
            </p:txBody>
          </p:sp>
        </p:gr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4</a:t>
            </a:fld>
            <a:endParaRPr lang="en-US"/>
          </a:p>
        </p:txBody>
      </p:sp>
      <p:sp>
        <p:nvSpPr>
          <p:cNvPr id="8" name="Rectangle 7"/>
          <p:cNvSpPr/>
          <p:nvPr/>
        </p:nvSpPr>
        <p:spPr>
          <a:xfrm>
            <a:off x="6544733" y="778932"/>
            <a:ext cx="5195818" cy="3310467"/>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1931" y="907214"/>
            <a:ext cx="5925069" cy="31821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59504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Unsupervised Learning</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1930" y="4157133"/>
            <a:ext cx="11216737" cy="20658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4099" name="Picture 3"/>
          <p:cNvPicPr>
            <a:picLocks noChangeAspect="1" noChangeArrowheads="1"/>
          </p:cNvPicPr>
          <p:nvPr/>
        </p:nvPicPr>
        <p:blipFill>
          <a:blip r:embed="rId2"/>
          <a:srcRect/>
          <a:stretch>
            <a:fillRect/>
          </a:stretch>
        </p:blipFill>
        <p:spPr bwMode="auto">
          <a:xfrm>
            <a:off x="6564317" y="778934"/>
            <a:ext cx="5140898" cy="3268133"/>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567267" y="4199466"/>
            <a:ext cx="11159066" cy="1972733"/>
          </a:xfrm>
          <a:prstGeom prst="rect">
            <a:avLst/>
          </a:prstGeom>
          <a:noFill/>
          <a:ln w="9525">
            <a:noFill/>
            <a:miter lim="800000"/>
            <a:headEnd/>
            <a:tailEnd/>
          </a:ln>
          <a:effectLst/>
        </p:spPr>
      </p:pic>
      <p:sp>
        <p:nvSpPr>
          <p:cNvPr id="21" name="Rectangle 20"/>
          <p:cNvSpPr/>
          <p:nvPr/>
        </p:nvSpPr>
        <p:spPr>
          <a:xfrm>
            <a:off x="567267" y="901467"/>
            <a:ext cx="5833533" cy="3277820"/>
          </a:xfrm>
          <a:prstGeom prst="rect">
            <a:avLst/>
          </a:prstGeom>
        </p:spPr>
        <p:txBody>
          <a:bodyPr wrap="square">
            <a:spAutoFit/>
          </a:bodyPr>
          <a:lstStyle/>
          <a:p>
            <a:pPr>
              <a:lnSpc>
                <a:spcPct val="150000"/>
              </a:lnSpc>
              <a:buFont typeface="Arial" pitchFamily="34" charset="0"/>
              <a:buChar char="•"/>
            </a:pPr>
            <a:r>
              <a:rPr lang="en-US" dirty="0" smtClean="0">
                <a:latin typeface="Calibri" pitchFamily="34" charset="0"/>
                <a:cs typeface="Calibri" pitchFamily="34" charset="0"/>
              </a:rPr>
              <a:t>Training using data that is neither classified nor labeled.</a:t>
            </a:r>
          </a:p>
          <a:p>
            <a:pPr>
              <a:lnSpc>
                <a:spcPct val="150000"/>
              </a:lnSpc>
              <a:buFont typeface="Arial" pitchFamily="34" charset="0"/>
              <a:buChar char="•"/>
            </a:pPr>
            <a:r>
              <a:rPr lang="en-US" dirty="0" smtClean="0">
                <a:latin typeface="Calibri" pitchFamily="34" charset="0"/>
                <a:cs typeface="Calibri" pitchFamily="34" charset="0"/>
              </a:rPr>
              <a:t>No teacher or guidance is provided.</a:t>
            </a:r>
          </a:p>
          <a:p>
            <a:pPr>
              <a:lnSpc>
                <a:spcPct val="150000"/>
              </a:lnSpc>
              <a:buFont typeface="Arial" pitchFamily="34" charset="0"/>
              <a:buChar char="•"/>
            </a:pPr>
            <a:r>
              <a:rPr lang="en-US" dirty="0" smtClean="0">
                <a:latin typeface="Calibri" pitchFamily="34" charset="0"/>
                <a:cs typeface="Calibri" pitchFamily="34" charset="0"/>
              </a:rPr>
              <a:t>Task of the algorithm is to group according to similarities, patterns, and differences without any prior training</a:t>
            </a:r>
            <a:r>
              <a:rPr lang="en-US" dirty="0" smtClean="0"/>
              <a:t>.</a:t>
            </a:r>
          </a:p>
          <a:p>
            <a:pPr>
              <a:lnSpc>
                <a:spcPct val="150000"/>
              </a:lnSpc>
              <a:buFont typeface="Arial" pitchFamily="34" charset="0"/>
              <a:buChar char="•"/>
            </a:pPr>
            <a:r>
              <a:rPr lang="en-US" dirty="0" smtClean="0"/>
              <a:t> </a:t>
            </a:r>
            <a:r>
              <a:rPr lang="en-US" dirty="0" smtClean="0">
                <a:latin typeface="Calibri" pitchFamily="34" charset="0"/>
                <a:cs typeface="Calibri" pitchFamily="34" charset="0"/>
              </a:rPr>
              <a:t>Model to work on its own to discover patterns and information that was previously undetected. </a:t>
            </a:r>
            <a:r>
              <a:rPr lang="en-US" dirty="0" err="1" smtClean="0">
                <a:latin typeface="Calibri" pitchFamily="34" charset="0"/>
                <a:cs typeface="Calibri" pitchFamily="34" charset="0"/>
              </a:rPr>
              <a:t>Eg</a:t>
            </a:r>
            <a:r>
              <a:rPr lang="en-US" dirty="0" smtClean="0">
                <a:latin typeface="Calibri" pitchFamily="34" charset="0"/>
                <a:cs typeface="Calibri" pitchFamily="34" charset="0"/>
              </a:rPr>
              <a:t>: Clustering algorithms. (K-Means clustering)</a:t>
            </a:r>
          </a:p>
          <a:p>
            <a:endParaRPr lang="en-US" dirty="0"/>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5</a:t>
            </a:fld>
            <a:endParaRPr lang="en-US"/>
          </a:p>
        </p:txBody>
      </p:sp>
      <p:sp>
        <p:nvSpPr>
          <p:cNvPr id="10" name="Rectangle 9"/>
          <p:cNvSpPr/>
          <p:nvPr/>
        </p:nvSpPr>
        <p:spPr>
          <a:xfrm>
            <a:off x="551931" y="907214"/>
            <a:ext cx="8380402" cy="27673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8405802"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Reinforcement Learning (RL)</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1930" y="3716867"/>
            <a:ext cx="4824403" cy="250613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21" name="Rectangle 20"/>
          <p:cNvSpPr/>
          <p:nvPr/>
        </p:nvSpPr>
        <p:spPr>
          <a:xfrm>
            <a:off x="541867" y="1206267"/>
            <a:ext cx="8331200" cy="2169825"/>
          </a:xfrm>
          <a:prstGeom prst="rect">
            <a:avLst/>
          </a:prstGeom>
        </p:spPr>
        <p:txBody>
          <a:bodyPr wrap="square">
            <a:spAutoFit/>
          </a:bodyPr>
          <a:lstStyle/>
          <a:p>
            <a:pPr>
              <a:lnSpc>
                <a:spcPct val="150000"/>
              </a:lnSpc>
              <a:buFont typeface="Arial" pitchFamily="34" charset="0"/>
              <a:buChar char="•"/>
            </a:pPr>
            <a:r>
              <a:rPr lang="en-US" dirty="0" smtClean="0">
                <a:latin typeface="Calibri" pitchFamily="34" charset="0"/>
                <a:cs typeface="Calibri" pitchFamily="34" charset="0"/>
              </a:rPr>
              <a:t>RL is a framework for learning how </a:t>
            </a:r>
            <a:r>
              <a:rPr lang="en-US" b="1" dirty="0" smtClean="0">
                <a:latin typeface="Calibri" pitchFamily="34" charset="0"/>
                <a:cs typeface="Calibri" pitchFamily="34" charset="0"/>
              </a:rPr>
              <a:t>to interact with the environment from experience</a:t>
            </a:r>
            <a:r>
              <a:rPr lang="en-US" dirty="0" smtClean="0">
                <a:latin typeface="Calibri" pitchFamily="34" charset="0"/>
                <a:cs typeface="Calibri" pitchFamily="34" charset="0"/>
              </a:rPr>
              <a:t>.</a:t>
            </a:r>
          </a:p>
          <a:p>
            <a:pPr>
              <a:lnSpc>
                <a:spcPct val="150000"/>
              </a:lnSpc>
            </a:pPr>
            <a:endParaRPr lang="en-US" dirty="0" smtClean="0">
              <a:latin typeface="Calibri" pitchFamily="34" charset="0"/>
              <a:cs typeface="Calibri" pitchFamily="34" charset="0"/>
            </a:endParaRPr>
          </a:p>
          <a:p>
            <a:pPr>
              <a:lnSpc>
                <a:spcPct val="150000"/>
              </a:lnSpc>
              <a:buFont typeface="Arial" pitchFamily="34" charset="0"/>
              <a:buChar char="•"/>
            </a:pPr>
            <a:r>
              <a:rPr lang="en-US" smtClean="0">
                <a:latin typeface="Calibri" pitchFamily="34" charset="0"/>
                <a:cs typeface="Calibri" pitchFamily="34" charset="0"/>
              </a:rPr>
              <a:t>A</a:t>
            </a:r>
            <a:r>
              <a:rPr lang="en-US" dirty="0" smtClean="0">
                <a:latin typeface="Calibri" pitchFamily="34" charset="0"/>
                <a:cs typeface="Calibri" pitchFamily="34" charset="0"/>
              </a:rPr>
              <a:t> machine learning method based on </a:t>
            </a:r>
            <a:r>
              <a:rPr lang="en-US" b="1" dirty="0" smtClean="0">
                <a:latin typeface="Calibri" pitchFamily="34" charset="0"/>
                <a:cs typeface="Calibri" pitchFamily="34" charset="0"/>
              </a:rPr>
              <a:t>rewarding desired behaviors</a:t>
            </a:r>
            <a:r>
              <a:rPr lang="en-US" dirty="0" smtClean="0">
                <a:latin typeface="Calibri" pitchFamily="34" charset="0"/>
                <a:cs typeface="Calibri" pitchFamily="34" charset="0"/>
              </a:rPr>
              <a:t> and/or punishing undesired ones. In general, a reinforcement learning agent is able to </a:t>
            </a:r>
            <a:r>
              <a:rPr lang="en-US" b="1" dirty="0" smtClean="0">
                <a:latin typeface="Calibri" pitchFamily="34" charset="0"/>
                <a:cs typeface="Calibri" pitchFamily="34" charset="0"/>
              </a:rPr>
              <a:t>perceive and interpret its environment</a:t>
            </a:r>
            <a:r>
              <a:rPr lang="en-US" dirty="0" smtClean="0">
                <a:latin typeface="Calibri" pitchFamily="34" charset="0"/>
                <a:cs typeface="Calibri" pitchFamily="34" charset="0"/>
              </a:rPr>
              <a:t>, take actions and learn through trial and error.</a:t>
            </a:r>
          </a:p>
        </p:txBody>
      </p:sp>
      <p:pic>
        <p:nvPicPr>
          <p:cNvPr id="14" name="Picture 13" descr="reinforcement.gif"/>
          <p:cNvPicPr>
            <a:picLocks noChangeAspect="1"/>
          </p:cNvPicPr>
          <p:nvPr/>
        </p:nvPicPr>
        <p:blipFill>
          <a:blip r:embed="rId2"/>
          <a:stretch>
            <a:fillRect/>
          </a:stretch>
        </p:blipFill>
        <p:spPr>
          <a:xfrm>
            <a:off x="618067" y="3817938"/>
            <a:ext cx="4368800" cy="2358859"/>
          </a:xfrm>
          <a:prstGeom prst="rect">
            <a:avLst/>
          </a:prstGeom>
        </p:spPr>
      </p:pic>
      <p:grpSp>
        <p:nvGrpSpPr>
          <p:cNvPr id="15" name="Group 14"/>
          <p:cNvGrpSpPr/>
          <p:nvPr/>
        </p:nvGrpSpPr>
        <p:grpSpPr>
          <a:xfrm>
            <a:off x="9017000" y="762001"/>
            <a:ext cx="2859017" cy="2895601"/>
            <a:chOff x="9017000" y="762001"/>
            <a:chExt cx="2859017" cy="2895601"/>
          </a:xfrm>
        </p:grpSpPr>
        <p:sp>
          <p:nvSpPr>
            <p:cNvPr id="8" name="Rectangle 7"/>
            <p:cNvSpPr/>
            <p:nvPr/>
          </p:nvSpPr>
          <p:spPr>
            <a:xfrm>
              <a:off x="9017000" y="762001"/>
              <a:ext cx="2859017" cy="289560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3"/>
            <a:srcRect/>
            <a:stretch>
              <a:fillRect/>
            </a:stretch>
          </p:blipFill>
          <p:spPr bwMode="auto">
            <a:xfrm>
              <a:off x="9059333" y="778935"/>
              <a:ext cx="2789332" cy="2868837"/>
            </a:xfrm>
            <a:prstGeom prst="rect">
              <a:avLst/>
            </a:prstGeom>
            <a:noFill/>
            <a:ln w="9525">
              <a:noFill/>
              <a:miter lim="800000"/>
              <a:headEnd/>
              <a:tailEnd/>
            </a:ln>
            <a:effectLst/>
          </p:spPr>
        </p:pic>
      </p:grpSp>
      <p:pic>
        <p:nvPicPr>
          <p:cNvPr id="5123" name="Picture 3"/>
          <p:cNvPicPr>
            <a:picLocks noChangeAspect="1" noChangeArrowheads="1"/>
          </p:cNvPicPr>
          <p:nvPr/>
        </p:nvPicPr>
        <p:blipFill>
          <a:blip r:embed="rId4"/>
          <a:srcRect/>
          <a:stretch>
            <a:fillRect/>
          </a:stretch>
        </p:blipFill>
        <p:spPr bwMode="auto">
          <a:xfrm>
            <a:off x="5740400" y="3792177"/>
            <a:ext cx="5926667" cy="2412826"/>
          </a:xfrm>
          <a:prstGeom prst="rect">
            <a:avLst/>
          </a:prstGeom>
          <a:noFill/>
          <a:ln w="9525">
            <a:noFill/>
            <a:miter lim="800000"/>
            <a:headEnd/>
            <a:tailEnd/>
          </a:ln>
          <a:effectLst/>
        </p:spPr>
      </p:pic>
      <p:sp>
        <p:nvSpPr>
          <p:cNvPr id="17" name="Rectangle 16"/>
          <p:cNvSpPr/>
          <p:nvPr/>
        </p:nvSpPr>
        <p:spPr>
          <a:xfrm>
            <a:off x="5486400" y="3759200"/>
            <a:ext cx="6409267" cy="250613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6</a:t>
            </a:fld>
            <a:endParaRPr lang="en-US"/>
          </a:p>
        </p:txBody>
      </p:sp>
      <p:sp>
        <p:nvSpPr>
          <p:cNvPr id="10" name="Rectangle 9"/>
          <p:cNvSpPr/>
          <p:nvPr/>
        </p:nvSpPr>
        <p:spPr>
          <a:xfrm>
            <a:off x="501132" y="924148"/>
            <a:ext cx="7389802" cy="352085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491068" y="764876"/>
            <a:ext cx="7399866"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Reinforcement Learning (RL)</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009466" y="3996267"/>
            <a:ext cx="4047067" cy="225213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15" name="Picture 14" descr="bipedal.gif"/>
          <p:cNvPicPr>
            <a:picLocks noChangeAspect="1"/>
          </p:cNvPicPr>
          <p:nvPr/>
        </p:nvPicPr>
        <p:blipFill>
          <a:blip r:embed="rId2"/>
          <a:stretch>
            <a:fillRect/>
          </a:stretch>
        </p:blipFill>
        <p:spPr>
          <a:xfrm>
            <a:off x="8065660" y="4002195"/>
            <a:ext cx="3973940" cy="2212341"/>
          </a:xfrm>
          <a:prstGeom prst="rect">
            <a:avLst/>
          </a:prstGeom>
        </p:spPr>
      </p:pic>
      <p:sp>
        <p:nvSpPr>
          <p:cNvPr id="16" name="Rectangle 15"/>
          <p:cNvSpPr/>
          <p:nvPr/>
        </p:nvSpPr>
        <p:spPr>
          <a:xfrm>
            <a:off x="635000" y="4703000"/>
            <a:ext cx="7340599" cy="1338828"/>
          </a:xfrm>
          <a:prstGeom prst="rect">
            <a:avLst/>
          </a:prstGeom>
        </p:spPr>
        <p:txBody>
          <a:bodyPr wrap="square">
            <a:spAutoFit/>
          </a:bodyPr>
          <a:lstStyle/>
          <a:p>
            <a:pPr>
              <a:lnSpc>
                <a:spcPct val="150000"/>
              </a:lnSpc>
            </a:pPr>
            <a:endParaRPr lang="en-US" dirty="0" smtClean="0">
              <a:latin typeface="Calibri" pitchFamily="34" charset="0"/>
              <a:cs typeface="Calibri" pitchFamily="34" charset="0"/>
            </a:endParaRPr>
          </a:p>
          <a:p>
            <a:pPr>
              <a:lnSpc>
                <a:spcPct val="150000"/>
              </a:lnSpc>
            </a:pPr>
            <a:r>
              <a:rPr lang="en-US" dirty="0" smtClean="0">
                <a:latin typeface="Calibri" pitchFamily="34" charset="0"/>
                <a:cs typeface="Calibri" pitchFamily="34" charset="0"/>
              </a:rPr>
              <a:t>Reinforcement learning is being used to learn to walk in the case of a bipedal walker in a simulated environment. The system learns better with iteration.</a:t>
            </a:r>
          </a:p>
        </p:txBody>
      </p:sp>
      <p:sp>
        <p:nvSpPr>
          <p:cNvPr id="17" name="Rectangle 16"/>
          <p:cNvSpPr/>
          <p:nvPr/>
        </p:nvSpPr>
        <p:spPr>
          <a:xfrm>
            <a:off x="518063" y="4588933"/>
            <a:ext cx="7389802" cy="166793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7170" name="Picture 2"/>
          <p:cNvPicPr>
            <a:picLocks noChangeAspect="1" noChangeArrowheads="1"/>
          </p:cNvPicPr>
          <p:nvPr/>
        </p:nvPicPr>
        <p:blipFill>
          <a:blip r:embed="rId3"/>
          <a:srcRect/>
          <a:stretch>
            <a:fillRect/>
          </a:stretch>
        </p:blipFill>
        <p:spPr bwMode="auto">
          <a:xfrm>
            <a:off x="535515" y="1367366"/>
            <a:ext cx="7203018" cy="2635998"/>
          </a:xfrm>
          <a:prstGeom prst="rect">
            <a:avLst/>
          </a:prstGeom>
          <a:noFill/>
          <a:ln w="9525">
            <a:noFill/>
            <a:miter lim="800000"/>
            <a:headEnd/>
            <a:tailEnd/>
          </a:ln>
          <a:effectLst/>
        </p:spPr>
      </p:pic>
      <p:grpSp>
        <p:nvGrpSpPr>
          <p:cNvPr id="20" name="Group 19"/>
          <p:cNvGrpSpPr/>
          <p:nvPr/>
        </p:nvGrpSpPr>
        <p:grpSpPr>
          <a:xfrm>
            <a:off x="7967133" y="643466"/>
            <a:ext cx="4047067" cy="3416320"/>
            <a:chOff x="7967133" y="643466"/>
            <a:chExt cx="4047067" cy="3416320"/>
          </a:xfrm>
        </p:grpSpPr>
        <p:sp>
          <p:nvSpPr>
            <p:cNvPr id="18" name="Rectangle 17"/>
            <p:cNvSpPr/>
            <p:nvPr/>
          </p:nvSpPr>
          <p:spPr>
            <a:xfrm>
              <a:off x="7967133" y="804334"/>
              <a:ext cx="4047067" cy="31072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9" name="Rectangle 18"/>
            <p:cNvSpPr/>
            <p:nvPr/>
          </p:nvSpPr>
          <p:spPr>
            <a:xfrm>
              <a:off x="8051799" y="643466"/>
              <a:ext cx="3903133" cy="3416320"/>
            </a:xfrm>
            <a:prstGeom prst="rect">
              <a:avLst/>
            </a:prstGeom>
          </p:spPr>
          <p:txBody>
            <a:bodyPr wrap="square">
              <a:spAutoFit/>
            </a:bodyPr>
            <a:lstStyle/>
            <a:p>
              <a:pPr>
                <a:lnSpc>
                  <a:spcPct val="150000"/>
                </a:lnSpc>
              </a:pPr>
              <a:r>
                <a:rPr lang="en-US" dirty="0" smtClean="0">
                  <a:latin typeface="Calibri" pitchFamily="34" charset="0"/>
                  <a:cs typeface="Calibri" pitchFamily="34" charset="0"/>
                </a:rPr>
                <a:t>An </a:t>
              </a:r>
              <a:r>
                <a:rPr lang="en-US" b="1" dirty="0" smtClean="0">
                  <a:latin typeface="Calibri" pitchFamily="34" charset="0"/>
                  <a:cs typeface="Calibri" pitchFamily="34" charset="0"/>
                </a:rPr>
                <a:t>agent</a:t>
              </a:r>
              <a:r>
                <a:rPr lang="en-US" dirty="0" smtClean="0">
                  <a:latin typeface="Calibri" pitchFamily="34" charset="0"/>
                  <a:cs typeface="Calibri" pitchFamily="34" charset="0"/>
                </a:rPr>
                <a:t> tries to manipulate the </a:t>
              </a:r>
              <a:r>
                <a:rPr lang="en-US" b="1" dirty="0" smtClean="0">
                  <a:latin typeface="Calibri" pitchFamily="34" charset="0"/>
                  <a:cs typeface="Calibri" pitchFamily="34" charset="0"/>
                </a:rPr>
                <a:t>environmen</a:t>
              </a:r>
              <a:r>
                <a:rPr lang="en-US" dirty="0" smtClean="0">
                  <a:latin typeface="Calibri" pitchFamily="34" charset="0"/>
                  <a:cs typeface="Calibri" pitchFamily="34" charset="0"/>
                </a:rPr>
                <a:t>t by acting on it. Thus the agent changes the </a:t>
              </a:r>
              <a:r>
                <a:rPr lang="en-US" b="1" dirty="0" smtClean="0">
                  <a:latin typeface="Calibri" pitchFamily="34" charset="0"/>
                  <a:cs typeface="Calibri" pitchFamily="34" charset="0"/>
                </a:rPr>
                <a:t>state</a:t>
              </a:r>
              <a:r>
                <a:rPr lang="en-US" dirty="0" smtClean="0">
                  <a:latin typeface="Calibri" pitchFamily="34" charset="0"/>
                  <a:cs typeface="Calibri" pitchFamily="34" charset="0"/>
                </a:rPr>
                <a:t> to another. The agent in turn gets a </a:t>
              </a:r>
              <a:r>
                <a:rPr lang="en-US" b="1" dirty="0" smtClean="0">
                  <a:latin typeface="Calibri" pitchFamily="34" charset="0"/>
                  <a:cs typeface="Calibri" pitchFamily="34" charset="0"/>
                </a:rPr>
                <a:t>reward</a:t>
              </a:r>
              <a:r>
                <a:rPr lang="en-US" dirty="0" smtClean="0">
                  <a:latin typeface="Calibri" pitchFamily="34" charset="0"/>
                  <a:cs typeface="Calibri" pitchFamily="34" charset="0"/>
                </a:rPr>
                <a:t> (appreciation) on success but will not receive any reward or sometimes negative rewards on failure. In this way, the agent learns from the environment</a:t>
              </a:r>
            </a:p>
          </p:txBody>
        </p:sp>
      </p:gr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7</a:t>
            </a:fld>
            <a:endParaRPr lang="en-US"/>
          </a:p>
        </p:txBody>
      </p:sp>
      <p:sp>
        <p:nvSpPr>
          <p:cNvPr id="10" name="Rectangle 9"/>
          <p:cNvSpPr/>
          <p:nvPr/>
        </p:nvSpPr>
        <p:spPr>
          <a:xfrm>
            <a:off x="501132" y="924148"/>
            <a:ext cx="6636268" cy="27927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491067" y="764876"/>
            <a:ext cx="6654799"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Reinforcement Learning (RL) - </a:t>
            </a:r>
            <a:r>
              <a:rPr lang="en-US" sz="2000" b="1" dirty="0" err="1" smtClean="0">
                <a:solidFill>
                  <a:schemeClr val="bg1"/>
                </a:solidFill>
                <a:latin typeface="Calibri" pitchFamily="34" charset="0"/>
                <a:cs typeface="Calibri" pitchFamily="34" charset="0"/>
              </a:rPr>
              <a:t>Teminologies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1133" y="4042600"/>
            <a:ext cx="6443134" cy="2169825"/>
          </a:xfrm>
          <a:prstGeom prst="rect">
            <a:avLst/>
          </a:prstGeom>
        </p:spPr>
        <p:txBody>
          <a:bodyPr wrap="square">
            <a:spAutoFit/>
          </a:bodyPr>
          <a:lstStyle/>
          <a:p>
            <a:pPr>
              <a:lnSpc>
                <a:spcPct val="150000"/>
              </a:lnSpc>
              <a:buFont typeface="Arial" pitchFamily="34" charset="0"/>
              <a:buChar char="•"/>
            </a:pPr>
            <a:r>
              <a:rPr lang="en-US" dirty="0" smtClean="0">
                <a:latin typeface="Calibri" pitchFamily="34" charset="0"/>
                <a:cs typeface="Calibri" pitchFamily="34" charset="0"/>
              </a:rPr>
              <a:t>Learning from interaction with an environment to achieve some long-term goal that is related to the state of the environment.</a:t>
            </a:r>
          </a:p>
          <a:p>
            <a:pPr>
              <a:lnSpc>
                <a:spcPct val="150000"/>
              </a:lnSpc>
              <a:buFont typeface="Arial" pitchFamily="34" charset="0"/>
              <a:buChar char="•"/>
            </a:pPr>
            <a:r>
              <a:rPr lang="en-US" dirty="0" smtClean="0">
                <a:latin typeface="Calibri" pitchFamily="34" charset="0"/>
                <a:cs typeface="Calibri" pitchFamily="34" charset="0"/>
              </a:rPr>
              <a:t>The goal is defined by reward signal, which must be maximized.</a:t>
            </a:r>
          </a:p>
          <a:p>
            <a:pPr>
              <a:lnSpc>
                <a:spcPct val="150000"/>
              </a:lnSpc>
              <a:buFont typeface="Arial" pitchFamily="34" charset="0"/>
              <a:buChar char="•"/>
            </a:pPr>
            <a:r>
              <a:rPr lang="en-US" dirty="0" smtClean="0">
                <a:latin typeface="Calibri" pitchFamily="34" charset="0"/>
                <a:cs typeface="Calibri" pitchFamily="34" charset="0"/>
              </a:rPr>
              <a:t>Agent must be able to partially/fully sense the environment state and take actions to influence the environment state.</a:t>
            </a:r>
          </a:p>
        </p:txBody>
      </p:sp>
      <p:sp>
        <p:nvSpPr>
          <p:cNvPr id="17" name="Rectangle 16"/>
          <p:cNvSpPr/>
          <p:nvPr/>
        </p:nvSpPr>
        <p:spPr>
          <a:xfrm>
            <a:off x="518063" y="3826933"/>
            <a:ext cx="6610870" cy="242993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7170" name="Picture 2"/>
          <p:cNvPicPr>
            <a:picLocks noChangeAspect="1" noChangeArrowheads="1"/>
          </p:cNvPicPr>
          <p:nvPr/>
        </p:nvPicPr>
        <p:blipFill>
          <a:blip r:embed="rId2"/>
          <a:srcRect/>
          <a:stretch>
            <a:fillRect/>
          </a:stretch>
        </p:blipFill>
        <p:spPr bwMode="auto">
          <a:xfrm>
            <a:off x="7188200" y="1083731"/>
            <a:ext cx="4758266" cy="1741323"/>
          </a:xfrm>
          <a:prstGeom prst="rect">
            <a:avLst/>
          </a:prstGeom>
          <a:noFill/>
          <a:ln w="9525">
            <a:noFill/>
            <a:miter lim="800000"/>
            <a:headEnd/>
            <a:tailEnd/>
          </a:ln>
          <a:effectLst/>
        </p:spPr>
      </p:pic>
      <p:sp>
        <p:nvSpPr>
          <p:cNvPr id="18" name="Rectangle 17"/>
          <p:cNvSpPr/>
          <p:nvPr/>
        </p:nvSpPr>
        <p:spPr>
          <a:xfrm>
            <a:off x="7213600" y="778933"/>
            <a:ext cx="4800600" cy="293793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20" name="Rectangle 19"/>
          <p:cNvSpPr/>
          <p:nvPr/>
        </p:nvSpPr>
        <p:spPr>
          <a:xfrm>
            <a:off x="567267" y="1066796"/>
            <a:ext cx="6527800" cy="2585323"/>
          </a:xfrm>
          <a:prstGeom prst="rect">
            <a:avLst/>
          </a:prstGeom>
        </p:spPr>
        <p:txBody>
          <a:bodyPr wrap="square">
            <a:spAutoFit/>
          </a:bodyPr>
          <a:lstStyle/>
          <a:p>
            <a:pPr>
              <a:lnSpc>
                <a:spcPct val="150000"/>
              </a:lnSpc>
            </a:pPr>
            <a:r>
              <a:rPr lang="en-US" b="1" dirty="0" smtClean="0">
                <a:latin typeface="Calibri" pitchFamily="34" charset="0"/>
                <a:cs typeface="Calibri" pitchFamily="34" charset="0"/>
              </a:rPr>
              <a:t>Agent</a:t>
            </a:r>
            <a:r>
              <a:rPr lang="en-US" dirty="0" smtClean="0">
                <a:latin typeface="Calibri" pitchFamily="34" charset="0"/>
                <a:cs typeface="Calibri" pitchFamily="34" charset="0"/>
              </a:rPr>
              <a:t> : Subject that interacts with the environment.</a:t>
            </a:r>
          </a:p>
          <a:p>
            <a:pPr>
              <a:lnSpc>
                <a:spcPct val="150000"/>
              </a:lnSpc>
            </a:pPr>
            <a:r>
              <a:rPr lang="en-US" b="1" dirty="0" smtClean="0">
                <a:latin typeface="Calibri" pitchFamily="34" charset="0"/>
                <a:cs typeface="Calibri" pitchFamily="34" charset="0"/>
              </a:rPr>
              <a:t>Environment</a:t>
            </a:r>
            <a:r>
              <a:rPr lang="en-US" dirty="0" smtClean="0">
                <a:latin typeface="Calibri" pitchFamily="34" charset="0"/>
                <a:cs typeface="Calibri" pitchFamily="34" charset="0"/>
              </a:rPr>
              <a:t>: Physical world in which the agent operates</a:t>
            </a:r>
          </a:p>
          <a:p>
            <a:pPr>
              <a:lnSpc>
                <a:spcPct val="150000"/>
              </a:lnSpc>
            </a:pPr>
            <a:r>
              <a:rPr lang="en-US" b="1" dirty="0" smtClean="0">
                <a:latin typeface="Calibri" pitchFamily="34" charset="0"/>
                <a:cs typeface="Calibri" pitchFamily="34" charset="0"/>
              </a:rPr>
              <a:t>State:</a:t>
            </a:r>
            <a:r>
              <a:rPr lang="en-US" dirty="0" smtClean="0">
                <a:latin typeface="Calibri" pitchFamily="34" charset="0"/>
                <a:cs typeface="Calibri" pitchFamily="34" charset="0"/>
              </a:rPr>
              <a:t> Current situation of the agent in the Environment	</a:t>
            </a:r>
          </a:p>
          <a:p>
            <a:pPr>
              <a:lnSpc>
                <a:spcPct val="150000"/>
              </a:lnSpc>
            </a:pPr>
            <a:r>
              <a:rPr lang="en-US" b="1" dirty="0" smtClean="0">
                <a:latin typeface="Calibri" pitchFamily="34" charset="0"/>
                <a:cs typeface="Calibri" pitchFamily="34" charset="0"/>
              </a:rPr>
              <a:t>Reward: </a:t>
            </a:r>
            <a:r>
              <a:rPr lang="en-US" dirty="0" smtClean="0">
                <a:latin typeface="Calibri" pitchFamily="34" charset="0"/>
                <a:cs typeface="Calibri" pitchFamily="34" charset="0"/>
              </a:rPr>
              <a:t>Feedback from the environment  after executing an Action</a:t>
            </a:r>
          </a:p>
          <a:p>
            <a:pPr>
              <a:lnSpc>
                <a:spcPct val="150000"/>
              </a:lnSpc>
            </a:pPr>
            <a:r>
              <a:rPr lang="en-US" b="1" dirty="0" smtClean="0">
                <a:latin typeface="Calibri" pitchFamily="34" charset="0"/>
                <a:cs typeface="Calibri" pitchFamily="34" charset="0"/>
              </a:rPr>
              <a:t>Policy:</a:t>
            </a:r>
            <a:r>
              <a:rPr lang="en-US" dirty="0" smtClean="0">
                <a:latin typeface="Calibri" pitchFamily="34" charset="0"/>
                <a:cs typeface="Calibri" pitchFamily="34" charset="0"/>
              </a:rPr>
              <a:t> Mapping from the perceived states of the environment to actions to be taken when in those states</a:t>
            </a:r>
          </a:p>
        </p:txBody>
      </p:sp>
      <p:sp>
        <p:nvSpPr>
          <p:cNvPr id="21" name="Rectangle 20"/>
          <p:cNvSpPr/>
          <p:nvPr/>
        </p:nvSpPr>
        <p:spPr>
          <a:xfrm>
            <a:off x="499533" y="3838275"/>
            <a:ext cx="6654799"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Overview of RL</a:t>
            </a:r>
            <a:endParaRPr lang="en-US" sz="2000" b="1" dirty="0">
              <a:solidFill>
                <a:schemeClr val="bg1"/>
              </a:solidFill>
              <a:latin typeface="Calibri" pitchFamily="34" charset="0"/>
              <a:cs typeface="Calibri" pitchFamily="34" charset="0"/>
            </a:endParaRPr>
          </a:p>
        </p:txBody>
      </p:sp>
      <p:sp>
        <p:nvSpPr>
          <p:cNvPr id="22" name="Rectangle 21"/>
          <p:cNvSpPr/>
          <p:nvPr/>
        </p:nvSpPr>
        <p:spPr>
          <a:xfrm>
            <a:off x="7382933" y="5088467"/>
            <a:ext cx="2065867" cy="465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7205134" y="3826933"/>
            <a:ext cx="4851400" cy="2421468"/>
            <a:chOff x="7205134" y="3826933"/>
            <a:chExt cx="4851400" cy="2421468"/>
          </a:xfrm>
        </p:grpSpPr>
        <p:sp>
          <p:nvSpPr>
            <p:cNvPr id="29" name="Rectangle 28"/>
            <p:cNvSpPr/>
            <p:nvPr/>
          </p:nvSpPr>
          <p:spPr>
            <a:xfrm>
              <a:off x="7205134" y="3826933"/>
              <a:ext cx="4851400" cy="24214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grpSp>
          <p:nvGrpSpPr>
            <p:cNvPr id="24" name="Group 23"/>
            <p:cNvGrpSpPr/>
            <p:nvPr/>
          </p:nvGrpSpPr>
          <p:grpSpPr>
            <a:xfrm>
              <a:off x="7262815" y="3847863"/>
              <a:ext cx="4520064" cy="2353969"/>
              <a:chOff x="5662615" y="3331396"/>
              <a:chExt cx="4520064" cy="2353969"/>
            </a:xfrm>
          </p:grpSpPr>
          <p:pic>
            <p:nvPicPr>
              <p:cNvPr id="8194" name="Picture 2"/>
              <p:cNvPicPr>
                <a:picLocks noChangeAspect="1" noChangeArrowheads="1"/>
              </p:cNvPicPr>
              <p:nvPr/>
            </p:nvPicPr>
            <p:blipFill>
              <a:blip r:embed="rId3"/>
              <a:srcRect/>
              <a:stretch>
                <a:fillRect/>
              </a:stretch>
            </p:blipFill>
            <p:spPr bwMode="auto">
              <a:xfrm>
                <a:off x="5662615" y="3331396"/>
                <a:ext cx="4520064" cy="2353969"/>
              </a:xfrm>
              <a:prstGeom prst="rect">
                <a:avLst/>
              </a:prstGeom>
              <a:noFill/>
              <a:ln w="9525">
                <a:noFill/>
                <a:miter lim="800000"/>
                <a:headEnd/>
                <a:tailEnd/>
              </a:ln>
              <a:effectLst/>
            </p:spPr>
          </p:pic>
          <p:sp>
            <p:nvSpPr>
              <p:cNvPr id="23" name="Rectangle 22"/>
              <p:cNvSpPr/>
              <p:nvPr/>
            </p:nvSpPr>
            <p:spPr>
              <a:xfrm>
                <a:off x="8754536" y="5384801"/>
                <a:ext cx="1413931" cy="228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8</a:t>
            </a:fld>
            <a:endParaRPr lang="en-US"/>
          </a:p>
        </p:txBody>
      </p:sp>
      <p:sp>
        <p:nvSpPr>
          <p:cNvPr id="10" name="Rectangle 9"/>
          <p:cNvSpPr/>
          <p:nvPr/>
        </p:nvSpPr>
        <p:spPr>
          <a:xfrm>
            <a:off x="551931" y="907214"/>
            <a:ext cx="5738802"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11" name="Rectangle 10"/>
          <p:cNvSpPr/>
          <p:nvPr/>
        </p:nvSpPr>
        <p:spPr>
          <a:xfrm>
            <a:off x="543465" y="764876"/>
            <a:ext cx="57726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RL </a:t>
            </a:r>
            <a:r>
              <a:rPr lang="en-US" sz="2000" dirty="0" smtClean="0"/>
              <a:t>explained via games.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1867" y="1206267"/>
            <a:ext cx="5503333" cy="4247317"/>
          </a:xfrm>
          <a:prstGeom prst="rect">
            <a:avLst/>
          </a:prstGeom>
        </p:spPr>
        <p:txBody>
          <a:bodyPr wrap="square">
            <a:spAutoFit/>
          </a:bodyPr>
          <a:lstStyle/>
          <a:p>
            <a:pPr>
              <a:lnSpc>
                <a:spcPct val="150000"/>
              </a:lnSpc>
              <a:buFont typeface="Arial" pitchFamily="34" charset="0"/>
              <a:buChar char="•"/>
            </a:pPr>
            <a:r>
              <a:rPr lang="en-US" dirty="0" smtClean="0">
                <a:latin typeface="Calibri" pitchFamily="34" charset="0"/>
                <a:cs typeface="Calibri" pitchFamily="34" charset="0"/>
              </a:rPr>
              <a:t>A Reinforcement Learning problem can be best explained through games.</a:t>
            </a:r>
          </a:p>
          <a:p>
            <a:pPr>
              <a:lnSpc>
                <a:spcPct val="150000"/>
              </a:lnSpc>
            </a:pPr>
            <a:r>
              <a:rPr lang="en-US" dirty="0" smtClean="0">
                <a:latin typeface="Calibri" pitchFamily="34" charset="0"/>
                <a:cs typeface="Calibri" pitchFamily="34" charset="0"/>
              </a:rPr>
              <a:t> Let’s take the game of </a:t>
            </a:r>
            <a:r>
              <a:rPr lang="en-US" dirty="0" err="1" smtClean="0">
                <a:latin typeface="Calibri" pitchFamily="34" charset="0"/>
                <a:cs typeface="Calibri" pitchFamily="34" charset="0"/>
              </a:rPr>
              <a:t>PacMan</a:t>
            </a:r>
            <a:r>
              <a:rPr lang="en-US" dirty="0" smtClean="0">
                <a:latin typeface="Calibri" pitchFamily="34" charset="0"/>
                <a:cs typeface="Calibri" pitchFamily="34" charset="0"/>
              </a:rPr>
              <a:t> where the goal of the agent (</a:t>
            </a:r>
            <a:r>
              <a:rPr lang="en-US" dirty="0" err="1" smtClean="0">
                <a:latin typeface="Calibri" pitchFamily="34" charset="0"/>
                <a:cs typeface="Calibri" pitchFamily="34" charset="0"/>
              </a:rPr>
              <a:t>PacMan</a:t>
            </a:r>
            <a:r>
              <a:rPr lang="en-US" dirty="0" smtClean="0">
                <a:latin typeface="Calibri" pitchFamily="34" charset="0"/>
                <a:cs typeface="Calibri" pitchFamily="34" charset="0"/>
              </a:rPr>
              <a:t>) is to eat the food in the grid while avoiding the ghosts on its way. The grid world is the interactive environment for the agent. </a:t>
            </a:r>
            <a:r>
              <a:rPr lang="en-US" dirty="0" err="1" smtClean="0">
                <a:latin typeface="Calibri" pitchFamily="34" charset="0"/>
                <a:cs typeface="Calibri" pitchFamily="34" charset="0"/>
              </a:rPr>
              <a:t>PacMan</a:t>
            </a:r>
            <a:r>
              <a:rPr lang="en-US" dirty="0" smtClean="0">
                <a:latin typeface="Calibri" pitchFamily="34" charset="0"/>
                <a:cs typeface="Calibri" pitchFamily="34" charset="0"/>
              </a:rPr>
              <a:t> receives a reward for eating food and punishment if it gets killed by the ghost (loses the game). The states are the location of </a:t>
            </a:r>
            <a:r>
              <a:rPr lang="en-US" dirty="0" err="1" smtClean="0">
                <a:latin typeface="Calibri" pitchFamily="34" charset="0"/>
                <a:cs typeface="Calibri" pitchFamily="34" charset="0"/>
              </a:rPr>
              <a:t>PacMan</a:t>
            </a:r>
            <a:r>
              <a:rPr lang="en-US" dirty="0" smtClean="0">
                <a:latin typeface="Calibri" pitchFamily="34" charset="0"/>
                <a:cs typeface="Calibri" pitchFamily="34" charset="0"/>
              </a:rPr>
              <a:t> in the grid world and the total cumulative reward is </a:t>
            </a:r>
            <a:r>
              <a:rPr lang="en-US" dirty="0" err="1" smtClean="0">
                <a:latin typeface="Calibri" pitchFamily="34" charset="0"/>
                <a:cs typeface="Calibri" pitchFamily="34" charset="0"/>
              </a:rPr>
              <a:t>PacMan</a:t>
            </a:r>
            <a:r>
              <a:rPr lang="en-US" dirty="0" smtClean="0">
                <a:latin typeface="Calibri" pitchFamily="34" charset="0"/>
                <a:cs typeface="Calibri" pitchFamily="34" charset="0"/>
              </a:rPr>
              <a:t> winning the game</a:t>
            </a:r>
          </a:p>
        </p:txBody>
      </p:sp>
      <p:sp>
        <p:nvSpPr>
          <p:cNvPr id="15" name="Rectangle 14"/>
          <p:cNvSpPr/>
          <p:nvPr/>
        </p:nvSpPr>
        <p:spPr>
          <a:xfrm>
            <a:off x="6358467" y="812801"/>
            <a:ext cx="5672666" cy="5232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16" name="Picture 15" descr="Reinforcement-learning-pacman.gif"/>
          <p:cNvPicPr>
            <a:picLocks noChangeAspect="1"/>
          </p:cNvPicPr>
          <p:nvPr/>
        </p:nvPicPr>
        <p:blipFill>
          <a:blip r:embed="rId2"/>
          <a:stretch>
            <a:fillRect/>
          </a:stretch>
        </p:blipFill>
        <p:spPr>
          <a:xfrm>
            <a:off x="6536266" y="1837266"/>
            <a:ext cx="5477933" cy="2404534"/>
          </a:xfrm>
          <a:prstGeom prst="rect">
            <a:avLst/>
          </a:prstGeo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F84BD5-D950-4E04-9F07-5DBFF223BD24}" type="datetime3">
              <a:rPr lang="en-US" smtClean="0"/>
              <a:pPr/>
              <a:t>6 November 2023</a:t>
            </a:fld>
            <a:endParaRPr lang="en-US"/>
          </a:p>
        </p:txBody>
      </p:sp>
      <p:sp>
        <p:nvSpPr>
          <p:cNvPr id="5" name="Slide Number Placeholder 4"/>
          <p:cNvSpPr>
            <a:spLocks noGrp="1"/>
          </p:cNvSpPr>
          <p:nvPr>
            <p:ph type="sldNum" sz="quarter" idx="12"/>
          </p:nvPr>
        </p:nvSpPr>
        <p:spPr/>
        <p:txBody>
          <a:bodyPr/>
          <a:lstStyle/>
          <a:p>
            <a:fld id="{1E68DD1B-5CD8-424B-8173-19E182143E0A}" type="slidenum">
              <a:rPr lang="en-US" smtClean="0"/>
              <a:pPr/>
              <a:t>9</a:t>
            </a:fld>
            <a:endParaRPr lang="en-US"/>
          </a:p>
        </p:txBody>
      </p:sp>
      <p:sp>
        <p:nvSpPr>
          <p:cNvPr id="11" name="Rectangle 10"/>
          <p:cNvSpPr/>
          <p:nvPr/>
        </p:nvSpPr>
        <p:spPr>
          <a:xfrm>
            <a:off x="543465" y="764876"/>
            <a:ext cx="5772668" cy="345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bg1"/>
                </a:solidFill>
                <a:latin typeface="Calibri" pitchFamily="34" charset="0"/>
                <a:cs typeface="Calibri" pitchFamily="34" charset="0"/>
              </a:rPr>
              <a:t>RL </a:t>
            </a:r>
            <a:r>
              <a:rPr lang="en-US" sz="2000" dirty="0" smtClean="0"/>
              <a:t>explained via games.</a:t>
            </a:r>
            <a:endParaRPr lang="en-US" sz="2000" b="1" dirty="0">
              <a:solidFill>
                <a:schemeClr val="bg1"/>
              </a:solidFill>
              <a:latin typeface="Calibri" pitchFamily="34" charset="0"/>
              <a:cs typeface="Calibri" pitchFamily="34" charset="0"/>
            </a:endParaRPr>
          </a:p>
        </p:txBody>
      </p:sp>
      <p:sp>
        <p:nvSpPr>
          <p:cNvPr id="12" name="Rectangle 11"/>
          <p:cNvSpPr/>
          <p:nvPr/>
        </p:nvSpPr>
        <p:spPr>
          <a:xfrm>
            <a:off x="0" y="0"/>
            <a:ext cx="17252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685472"/>
            <a:ext cx="12192000" cy="1725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33400" y="907214"/>
            <a:ext cx="5757333" cy="5165699"/>
            <a:chOff x="533400" y="907214"/>
            <a:chExt cx="5757333" cy="5165699"/>
          </a:xfrm>
        </p:grpSpPr>
        <p:sp>
          <p:nvSpPr>
            <p:cNvPr id="10" name="Rectangle 9"/>
            <p:cNvSpPr/>
            <p:nvPr/>
          </p:nvSpPr>
          <p:spPr>
            <a:xfrm>
              <a:off x="551931" y="907214"/>
              <a:ext cx="5738802" cy="51295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sp>
          <p:nvSpPr>
            <p:cNvPr id="21" name="Rectangle 20"/>
            <p:cNvSpPr/>
            <p:nvPr/>
          </p:nvSpPr>
          <p:spPr>
            <a:xfrm>
              <a:off x="533400" y="994600"/>
              <a:ext cx="5503333" cy="5078313"/>
            </a:xfrm>
            <a:prstGeom prst="rect">
              <a:avLst/>
            </a:prstGeom>
          </p:spPr>
          <p:txBody>
            <a:bodyPr wrap="square">
              <a:spAutoFit/>
            </a:bodyPr>
            <a:lstStyle/>
            <a:p>
              <a:pPr>
                <a:lnSpc>
                  <a:spcPct val="150000"/>
                </a:lnSpc>
                <a:buFont typeface="Arial" pitchFamily="34" charset="0"/>
                <a:buChar char="•"/>
              </a:pPr>
              <a:r>
                <a:rPr lang="en-US" dirty="0" smtClean="0">
                  <a:latin typeface="Calibri" pitchFamily="34" charset="0"/>
                  <a:cs typeface="Calibri" pitchFamily="34" charset="0"/>
                </a:rPr>
                <a:t>Chess game:</a:t>
              </a:r>
            </a:p>
            <a:p>
              <a:pPr>
                <a:lnSpc>
                  <a:spcPct val="150000"/>
                </a:lnSpc>
              </a:pPr>
              <a:r>
                <a:rPr lang="en-US" dirty="0" smtClean="0">
                  <a:latin typeface="Calibri" pitchFamily="34" charset="0"/>
                  <a:cs typeface="Calibri" pitchFamily="34" charset="0"/>
                </a:rPr>
                <a:t>It is an interesting environment, as it involves not just the rules of the game. But also an adversary trying to beat the opponent (checkmate each other). In short an active player at the other end. Chess involves a huge number of discrete states of the order of 10 ^ 80 or so. Actions taken at each time step changes the state (board configuration). These actions may give rewards at some time steps, but often there is only reward at the end of the game. This is called sparse reward setting (explained later).</a:t>
              </a:r>
            </a:p>
            <a:p>
              <a:pPr>
                <a:lnSpc>
                  <a:spcPct val="150000"/>
                </a:lnSpc>
              </a:pPr>
              <a:endParaRPr lang="en-US" dirty="0" smtClean="0">
                <a:latin typeface="Calibri" pitchFamily="34" charset="0"/>
                <a:cs typeface="Calibri" pitchFamily="34" charset="0"/>
              </a:endParaRPr>
            </a:p>
          </p:txBody>
        </p:sp>
      </p:grpSp>
      <p:sp>
        <p:nvSpPr>
          <p:cNvPr id="15" name="Rectangle 14"/>
          <p:cNvSpPr/>
          <p:nvPr/>
        </p:nvSpPr>
        <p:spPr>
          <a:xfrm>
            <a:off x="6358467" y="812801"/>
            <a:ext cx="5672666" cy="5232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a:p>
            <a:pPr algn="just"/>
            <a:endParaRPr lang="en-US" dirty="0" smtClean="0">
              <a:solidFill>
                <a:schemeClr val="tx1"/>
              </a:solidFill>
              <a:latin typeface="Calibri" pitchFamily="34" charset="0"/>
              <a:cs typeface="Calibri" pitchFamily="34" charset="0"/>
            </a:endParaRPr>
          </a:p>
          <a:p>
            <a:pPr algn="just">
              <a:buFont typeface="Arial" pitchFamily="34" charset="0"/>
              <a:buChar char="•"/>
            </a:pPr>
            <a:endParaRPr lang="en-US" dirty="0" smtClean="0">
              <a:solidFill>
                <a:schemeClr val="tx1"/>
              </a:solidFill>
              <a:latin typeface="Calibri" pitchFamily="34" charset="0"/>
              <a:cs typeface="Calibri" pitchFamily="34" charset="0"/>
            </a:endParaRPr>
          </a:p>
        </p:txBody>
      </p:sp>
      <p:pic>
        <p:nvPicPr>
          <p:cNvPr id="10242" name="Picture 2"/>
          <p:cNvPicPr>
            <a:picLocks noChangeAspect="1" noChangeArrowheads="1"/>
          </p:cNvPicPr>
          <p:nvPr/>
        </p:nvPicPr>
        <p:blipFill>
          <a:blip r:embed="rId2"/>
          <a:srcRect/>
          <a:stretch>
            <a:fillRect/>
          </a:stretch>
        </p:blipFill>
        <p:spPr bwMode="auto">
          <a:xfrm>
            <a:off x="6476477" y="1371600"/>
            <a:ext cx="5282321" cy="3863974"/>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KU Theme">
  <a:themeElements>
    <a:clrScheme name="KU">
      <a:dk1>
        <a:sysClr val="windowText" lastClr="000000"/>
      </a:dk1>
      <a:lt1>
        <a:sysClr val="window" lastClr="FFFFFF"/>
      </a:lt1>
      <a:dk2>
        <a:srgbClr val="0047BA"/>
      </a:dk2>
      <a:lt2>
        <a:srgbClr val="96969A"/>
      </a:lt2>
      <a:accent1>
        <a:srgbClr val="00CE7C"/>
      </a:accent1>
      <a:accent2>
        <a:srgbClr val="E53E51"/>
      </a:accent2>
      <a:accent3>
        <a:srgbClr val="84DADE"/>
      </a:accent3>
      <a:accent4>
        <a:srgbClr val="4C3041"/>
      </a:accent4>
      <a:accent5>
        <a:srgbClr val="F5CE3E"/>
      </a:accent5>
      <a:accent6>
        <a:srgbClr val="D0CFC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nSpc>
            <a:spcPct val="150000"/>
          </a:lnSpc>
          <a:buFont typeface="Arial" pitchFamily="34" charset="0"/>
          <a:buChar char="•"/>
          <a:defRPr dirty="0" smtClean="0">
            <a:latin typeface="Calibri" pitchFamily="34" charset="0"/>
            <a:cs typeface="Calibri"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50" smtClean="0"/>
        </a:defPPr>
      </a:lstStyle>
    </a:txDef>
  </a:objectDefaults>
  <a:extraClrSchemeLst/>
  <a:extLst>
    <a:ext uri="{05A4C25C-085E-4340-85A3-A5531E510DB2}">
      <thm15:themeFamily xmlns:thm15="http://schemas.microsoft.com/office/thememl/2012/main" name="KU_presentation_template_v2018-04-09 E.potx" id="{AF960482-6B50-417C-AC38-1AFEBFC77BA4}" vid="{1F04D338-456F-4FFC-9561-BAAA645232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7629</TotalTime>
  <Words>1613</Words>
  <Application>Microsoft Office PowerPoint</Application>
  <PresentationFormat>Widescreen</PresentationFormat>
  <Paragraphs>330</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KU Theme</vt:lpstr>
      <vt:lpstr>PowerPoint Presentation</vt:lpstr>
      <vt:lpstr>Machine Learning Paradigms – An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and Evaluating Deep Learning Approaches for Addressing Class Imbalances in Imaging Data</dc:title>
  <dc:creator>Abdelfatah  Hassan Ahmed</dc:creator>
  <cp:lastModifiedBy>Microsoft account</cp:lastModifiedBy>
  <cp:revision>79</cp:revision>
  <dcterms:created xsi:type="dcterms:W3CDTF">2021-12-01T22:52:00Z</dcterms:created>
  <dcterms:modified xsi:type="dcterms:W3CDTF">2023-11-06T06:24:30Z</dcterms:modified>
</cp:coreProperties>
</file>